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715" r:id="rId3"/>
    <p:sldMasterId id="2147483733" r:id="rId4"/>
    <p:sldMasterId id="2147483737" r:id="rId5"/>
    <p:sldMasterId id="2147483774" r:id="rId6"/>
    <p:sldMasterId id="2147483806" r:id="rId7"/>
  </p:sldMasterIdLst>
  <p:notesMasterIdLst>
    <p:notesMasterId r:id="rId27"/>
  </p:notesMasterIdLst>
  <p:sldIdLst>
    <p:sldId id="2076136264" r:id="rId8"/>
    <p:sldId id="2076136245" r:id="rId9"/>
    <p:sldId id="11684" r:id="rId10"/>
    <p:sldId id="6211" r:id="rId11"/>
    <p:sldId id="10570" r:id="rId12"/>
    <p:sldId id="2076136824" r:id="rId13"/>
    <p:sldId id="2076136825" r:id="rId14"/>
    <p:sldId id="6283" r:id="rId15"/>
    <p:sldId id="10543" r:id="rId16"/>
    <p:sldId id="10565" r:id="rId17"/>
    <p:sldId id="6145" r:id="rId18"/>
    <p:sldId id="1999" r:id="rId19"/>
    <p:sldId id="10577" r:id="rId20"/>
    <p:sldId id="10578" r:id="rId21"/>
    <p:sldId id="10579" r:id="rId22"/>
    <p:sldId id="2076136842" r:id="rId23"/>
    <p:sldId id="2076136258" r:id="rId24"/>
    <p:sldId id="2076136260" r:id="rId25"/>
    <p:sldId id="2076136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D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56" d="100"/>
          <a:sy n="56" d="100"/>
        </p:scale>
        <p:origin x="10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5F977-B124-4A3D-92BD-950A70D81A06}" type="datetimeFigureOut">
              <a:rPr lang="en-IN" smtClean="0"/>
              <a:t>08-02-2020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E65B5-6AB2-406D-9EAB-951E08B4063D}" type="slidenum">
              <a:rPr lang="en-IN" smtClean="0"/>
              <a:t>‹#›</a:t>
            </a:fld>
            <a:endParaRPr lang="en-IN"/>
          </a:p>
        </p:txBody>
      </p:sp>
    </p:spTree>
    <p:extLst>
      <p:ext uri="{BB962C8B-B14F-4D97-AF65-F5344CB8AC3E}">
        <p14:creationId xmlns:p14="http://schemas.microsoft.com/office/powerpoint/2010/main" val="2642258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DE65B5-6AB2-406D-9EAB-951E08B4063D}" type="slidenum">
              <a:rPr lang="en-IN" smtClean="0"/>
              <a:t>3</a:t>
            </a:fld>
            <a:endParaRPr lang="en-IN"/>
          </a:p>
        </p:txBody>
      </p:sp>
    </p:spTree>
    <p:extLst>
      <p:ext uri="{BB962C8B-B14F-4D97-AF65-F5344CB8AC3E}">
        <p14:creationId xmlns:p14="http://schemas.microsoft.com/office/powerpoint/2010/main" val="2001058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13</a:t>
            </a:fld>
            <a:endParaRPr lang="en-US"/>
          </a:p>
        </p:txBody>
      </p:sp>
    </p:spTree>
    <p:extLst>
      <p:ext uri="{BB962C8B-B14F-4D97-AF65-F5344CB8AC3E}">
        <p14:creationId xmlns:p14="http://schemas.microsoft.com/office/powerpoint/2010/main" val="4235103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14</a:t>
            </a:fld>
            <a:endParaRPr lang="en-US"/>
          </a:p>
        </p:txBody>
      </p:sp>
    </p:spTree>
    <p:extLst>
      <p:ext uri="{BB962C8B-B14F-4D97-AF65-F5344CB8AC3E}">
        <p14:creationId xmlns:p14="http://schemas.microsoft.com/office/powerpoint/2010/main" val="1693085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15</a:t>
            </a:fld>
            <a:endParaRPr lang="en-US"/>
          </a:p>
        </p:txBody>
      </p:sp>
    </p:spTree>
    <p:extLst>
      <p:ext uri="{BB962C8B-B14F-4D97-AF65-F5344CB8AC3E}">
        <p14:creationId xmlns:p14="http://schemas.microsoft.com/office/powerpoint/2010/main" val="202517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[This is an animated slide. Please show it in presentation mode]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[COMMUNICATE]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First, Microsoft Teams solves for the </a:t>
            </a:r>
            <a:r>
              <a:rPr lang="en-US" sz="900" b="1" kern="1200">
                <a:solidFill>
                  <a:schemeClr val="tx1"/>
                </a:solidFill>
                <a:effectLst/>
                <a:latin typeface="Segoe UI Light" pitchFamily="34" charset="0"/>
                <a:ea typeface="+mn-ea"/>
                <a:cs typeface="+mn-cs"/>
              </a:rPr>
              <a:t>communication needs </a:t>
            </a:r>
            <a:r>
              <a:rPr lang="en-US" sz="900" kern="1200">
                <a:solidFill>
                  <a:schemeClr val="tx1"/>
                </a:solidFill>
                <a:effectLst/>
                <a:latin typeface="Segoe UI Light" pitchFamily="34" charset="0"/>
                <a:ea typeface="+mn-ea"/>
                <a:cs typeface="+mn-cs"/>
              </a:rPr>
              <a:t>of a diverse workforce.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Since preview, Microsoft Teams has evolved to a complete  meetings and calling solution, incl. chat, voice and video, as </a:t>
            </a:r>
            <a:r>
              <a:rPr lang="en-US" sz="900" b="0" i="0" u="none" strike="noStrike" kern="1200">
                <a:solidFill>
                  <a:schemeClr val="tx1"/>
                </a:solidFill>
                <a:effectLst/>
                <a:latin typeface="Segoe UI Light" pitchFamily="34" charset="0"/>
                <a:ea typeface="+mn-ea"/>
                <a:cs typeface="+mn-cs"/>
              </a:rPr>
              <a:t>we have completed our roadmap for bringing Skype for Business Online features and functionality into Teams. </a:t>
            </a:r>
            <a:r>
              <a:rPr lang="en-US" sz="900" kern="120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[COLLABORATE]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When it comes to </a:t>
            </a:r>
            <a:r>
              <a:rPr lang="en-US" sz="900" b="1" kern="1200">
                <a:solidFill>
                  <a:schemeClr val="tx1"/>
                </a:solidFill>
                <a:effectLst/>
                <a:latin typeface="Segoe UI Light" pitchFamily="34" charset="0"/>
                <a:ea typeface="+mn-ea"/>
                <a:cs typeface="+mn-cs"/>
              </a:rPr>
              <a:t>collaboration</a:t>
            </a:r>
            <a:r>
              <a:rPr lang="en-US" sz="900" kern="120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avoid email attachments and having to search for the latest version of a document. Teams brings all the Office 365 services together – so that you can easily share and co-author files.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[CUSTOMIZE]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be the hub for all the services and tools your teams use on a day to day basis. So, you can </a:t>
            </a:r>
            <a:r>
              <a:rPr lang="en-US" sz="900" b="1" kern="1200">
                <a:solidFill>
                  <a:schemeClr val="tx1"/>
                </a:solidFill>
                <a:effectLst/>
                <a:latin typeface="Segoe UI Light" pitchFamily="34" charset="0"/>
                <a:ea typeface="+mn-ea"/>
                <a:cs typeface="+mn-cs"/>
              </a:rPr>
              <a:t>customize</a:t>
            </a:r>
            <a:r>
              <a:rPr lang="en-US" sz="900" kern="120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Trello&gt;. We have also created an </a:t>
            </a:r>
            <a:r>
              <a:rPr lang="en-US" sz="900" b="1" kern="1200">
                <a:solidFill>
                  <a:schemeClr val="tx1"/>
                </a:solidFill>
                <a:effectLst/>
                <a:latin typeface="Segoe UI Light" pitchFamily="34" charset="0"/>
                <a:ea typeface="+mn-ea"/>
                <a:cs typeface="+mn-cs"/>
              </a:rPr>
              <a:t>extensible platform</a:t>
            </a:r>
            <a:r>
              <a:rPr lang="en-US" sz="900" kern="1200">
                <a:solidFill>
                  <a:schemeClr val="tx1"/>
                </a:solidFill>
                <a:effectLst/>
                <a:latin typeface="Segoe UI Light" pitchFamily="34" charset="0"/>
                <a:ea typeface="+mn-ea"/>
                <a:cs typeface="+mn-cs"/>
              </a:rPr>
              <a:t>, to enable building apps and to integrate with business processes.</a:t>
            </a:r>
          </a:p>
          <a:p>
            <a:r>
              <a:rPr lang="en-US" sz="900" kern="1200">
                <a:solidFill>
                  <a:schemeClr val="tx1"/>
                </a:solidFill>
                <a:effectLst/>
                <a:latin typeface="Segoe UI Light" pitchFamily="34" charset="0"/>
                <a:ea typeface="+mn-ea"/>
                <a:cs typeface="+mn-cs"/>
              </a:rPr>
              <a:t>And for Firstline workers, Teams provides an additional set of capabilities including schedule management.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[WORK WITH CONFIDENCE]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a:solidFill>
                <a:schemeClr val="tx1"/>
              </a:solidFill>
              <a:effectLst/>
              <a:latin typeface="Segoe UI Light" pitchFamily="34" charset="0"/>
              <a:ea typeface="+mn-ea"/>
              <a:cs typeface="+mn-cs"/>
            </a:endParaRPr>
          </a:p>
          <a:p>
            <a:endParaRPr lang="en-US" sz="900"/>
          </a:p>
          <a:p>
            <a:r>
              <a:rPr lang="en-US" sz="900" kern="1200">
                <a:solidFill>
                  <a:schemeClr val="tx1"/>
                </a:solidFill>
                <a:effectLst/>
                <a:latin typeface="+mn-lt"/>
                <a:ea typeface="+mn-ea"/>
                <a:cs typeface="+mn-cs"/>
              </a:rPr>
              <a:t>------</a:t>
            </a:r>
          </a:p>
          <a:p>
            <a:r>
              <a:rPr lang="en-US" sz="900" kern="1200">
                <a:solidFill>
                  <a:schemeClr val="tx1"/>
                </a:solidFill>
                <a:effectLst/>
                <a:latin typeface="+mn-lt"/>
                <a:ea typeface="+mn-ea"/>
                <a:cs typeface="+mn-cs"/>
              </a:rPr>
              <a:t>And that product is Microsoft Teams. </a:t>
            </a:r>
          </a:p>
          <a:p>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And back to that Satya quote we shared earlier about Microsoft as a platform company,</a:t>
            </a:r>
          </a:p>
          <a:p>
            <a:r>
              <a:rPr lang="en-US" sz="900" kern="1200">
                <a:solidFill>
                  <a:schemeClr val="tx1"/>
                </a:solidFill>
                <a:effectLst/>
                <a:latin typeface="+mn-lt"/>
                <a:ea typeface="+mn-ea"/>
                <a:cs typeface="+mn-cs"/>
              </a:rPr>
              <a:t>Core to the value of Teams is also the platform that it’s built upon.</a:t>
            </a:r>
          </a:p>
          <a:p>
            <a:r>
              <a:rPr lang="en-US" sz="900" kern="1200">
                <a:solidFill>
                  <a:schemeClr val="tx1"/>
                </a:solidFill>
                <a:effectLst/>
                <a:latin typeface="+mn-lt"/>
                <a:ea typeface="+mn-ea"/>
                <a:cs typeface="+mn-cs"/>
              </a:rPr>
              <a:t>(click slide to build)</a:t>
            </a:r>
          </a:p>
          <a:p>
            <a:r>
              <a:rPr lang="en-US" sz="900" kern="1200">
                <a:solidFill>
                  <a:schemeClr val="tx1"/>
                </a:solidFill>
                <a:effectLst/>
                <a:latin typeface="+mn-lt"/>
                <a:ea typeface="+mn-ea"/>
                <a:cs typeface="+mn-cs"/>
              </a:rPr>
              <a:t>which enables you to customize &amp; extend your experience. </a:t>
            </a:r>
          </a:p>
          <a:p>
            <a:r>
              <a:rPr lang="en-US" sz="900" kern="1200">
                <a:solidFill>
                  <a:schemeClr val="tx1"/>
                </a:solidFill>
                <a:effectLst/>
                <a:latin typeface="+mn-lt"/>
                <a:ea typeface="+mn-ea"/>
                <a:cs typeface="+mn-cs"/>
              </a:rPr>
              <a:t>Today, we will discuss how to unleash the real power of Teams to and create experiences </a:t>
            </a:r>
          </a:p>
          <a:p>
            <a:r>
              <a:rPr lang="en-US" sz="900" kern="1200">
                <a:solidFill>
                  <a:schemeClr val="tx1"/>
                </a:solidFill>
                <a:effectLst/>
                <a:latin typeface="+mn-lt"/>
                <a:ea typeface="+mn-ea"/>
                <a:cs typeface="+mn-cs"/>
              </a:rPr>
              <a:t>that help solve the communication challenges we mentioned earlier, </a:t>
            </a:r>
          </a:p>
          <a:p>
            <a:r>
              <a:rPr lang="en-US" sz="900" kern="1200">
                <a:solidFill>
                  <a:schemeClr val="tx1"/>
                </a:solidFill>
                <a:effectLst/>
                <a:latin typeface="+mn-lt"/>
                <a:ea typeface="+mn-ea"/>
                <a:cs typeface="+mn-cs"/>
              </a:rPr>
              <a:t>and deliver experiences that most organizations have only dreamt about. </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Now, why is a platform important? Because while every team is unique, </a:t>
            </a:r>
          </a:p>
          <a:p>
            <a:r>
              <a:rPr lang="en-US" sz="900" kern="1200">
                <a:solidFill>
                  <a:schemeClr val="tx1"/>
                </a:solidFill>
                <a:effectLst/>
                <a:latin typeface="+mn-lt"/>
                <a:ea typeface="+mn-ea"/>
                <a:cs typeface="+mn-cs"/>
              </a:rPr>
              <a:t>one thing that is consistent is that every team will need a variety of apps and tools to get their work done. </a:t>
            </a:r>
          </a:p>
          <a:p>
            <a:r>
              <a:rPr lang="en-US" sz="900" kern="1200">
                <a:solidFill>
                  <a:schemeClr val="tx1"/>
                </a:solidFill>
                <a:effectLst/>
                <a:latin typeface="+mn-lt"/>
                <a:ea typeface="+mn-ea"/>
                <a:cs typeface="+mn-cs"/>
              </a:rPr>
              <a:t>Since there is no such thing as a universal tool for work, the extensibility of the Teams platform </a:t>
            </a:r>
          </a:p>
          <a:p>
            <a:r>
              <a:rPr lang="en-US" sz="900" kern="1200">
                <a:solidFill>
                  <a:schemeClr val="tx1"/>
                </a:solidFill>
                <a:effectLst/>
                <a:latin typeface="+mn-lt"/>
                <a:ea typeface="+mn-ea"/>
                <a:cs typeface="+mn-cs"/>
              </a:rPr>
              <a:t>delivers a universal hub for teamwork to infuse all those tools, together.</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Let us show you what we mean by infusing your tools, together.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97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few of many companies who are building and porting their existing apps to Teams.</a:t>
            </a:r>
          </a:p>
        </p:txBody>
      </p:sp>
      <p:sp>
        <p:nvSpPr>
          <p:cNvPr id="4" name="Slide Number Placeholder 3"/>
          <p:cNvSpPr>
            <a:spLocks noGrp="1"/>
          </p:cNvSpPr>
          <p:nvPr>
            <p:ph type="sldNum" sz="quarter" idx="5"/>
          </p:nvPr>
        </p:nvSpPr>
        <p:spPr/>
        <p:txBody>
          <a:bodyPr/>
          <a:lstStyle/>
          <a:p>
            <a:fld id="{9FF02ED5-35F4-754C-828C-BD5953D28E46}" type="slidenum">
              <a:rPr lang="en-US" smtClean="0"/>
              <a:t>5</a:t>
            </a:fld>
            <a:endParaRPr lang="en-US"/>
          </a:p>
        </p:txBody>
      </p:sp>
    </p:spTree>
    <p:extLst>
      <p:ext uri="{BB962C8B-B14F-4D97-AF65-F5344CB8AC3E}">
        <p14:creationId xmlns:p14="http://schemas.microsoft.com/office/powerpoint/2010/main" val="2274586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As I mentioned, we’re building a platform and Teams is a very extensible platform with many capabilities. </a:t>
            </a:r>
          </a:p>
          <a:p>
            <a:pPr marL="171450" indent="-171450">
              <a:buFont typeface="Arial" panose="020B0604020202020204" pitchFamily="34" charset="0"/>
              <a:buChar char="•"/>
            </a:pPr>
            <a:r>
              <a:rPr lang="en-US"/>
              <a:t>Think of this as the way for your employees to interact with your application or for your application to interact with employees. </a:t>
            </a:r>
          </a:p>
          <a:p>
            <a:pPr marL="171450" indent="-171450">
              <a:buFont typeface="Arial" panose="020B0604020202020204" pitchFamily="34" charset="0"/>
              <a:buChar char="•"/>
            </a:pPr>
            <a:r>
              <a:rPr lang="en-US"/>
              <a:t>Whether that’s through chats, channels, notifications, or in their personal workspace on their Teams workspace. </a:t>
            </a:r>
          </a:p>
          <a:p>
            <a:pPr marL="171450" indent="-171450">
              <a:buFont typeface="Arial" panose="020B0604020202020204" pitchFamily="34" charset="0"/>
              <a:buChar char="•"/>
            </a:pPr>
            <a:r>
              <a:rPr lang="en-US"/>
              <a:t>Some of these are bots. Most people are familiar with bots. One popular one would be where you’re asking questions and getting answers by just pulling up a bot.</a:t>
            </a:r>
          </a:p>
          <a:p>
            <a:pPr marL="171450" indent="-171450">
              <a:buFont typeface="Arial" panose="020B0604020202020204" pitchFamily="34" charset="0"/>
              <a:buChar char="•"/>
            </a:pPr>
            <a:r>
              <a:rPr lang="en-US"/>
              <a:t>Tabs give you a rich surface, where you can really post your application in any of the information from your app in a tab so it’s right there for users or you can actually post an application in a tab.</a:t>
            </a:r>
          </a:p>
          <a:p>
            <a:pPr marL="171450" indent="-171450">
              <a:buFont typeface="Arial" panose="020B0604020202020204" pitchFamily="34" charset="0"/>
              <a:buChar char="•"/>
            </a:pPr>
            <a:r>
              <a:rPr lang="en-US"/>
              <a:t>Notifications, whether it’s in a feed or whether it’s in a channel so you can notify people for example if something changed in your application that you’re extending into Teams, you can provide that notification to users. </a:t>
            </a:r>
          </a:p>
          <a:p>
            <a:pPr marL="171450" indent="-171450">
              <a:buFont typeface="Arial" panose="020B0604020202020204" pitchFamily="34" charset="0"/>
              <a:buChar char="•"/>
            </a:pPr>
            <a:r>
              <a:rPr lang="en-US"/>
              <a:t>Messaging extensions are a way to provide a way for people to actually pull something up, and query and share rich cards in conversations and by the way users can take actions on those cards give you input back and based on that input you provide additional information.  </a:t>
            </a:r>
          </a:p>
          <a:p>
            <a:pPr marL="171450" indent="-171450">
              <a:buFont typeface="Arial" panose="020B0604020202020204" pitchFamily="34" charset="0"/>
              <a:buChar char="•"/>
            </a:pPr>
            <a:r>
              <a:rPr lang="en-US"/>
              <a:t>You have command and actions that could either kick off a workflow source search content.</a:t>
            </a:r>
          </a:p>
          <a:p>
            <a:pPr marL="171450" indent="-171450">
              <a:buFont typeface="Arial" panose="020B0604020202020204" pitchFamily="34" charset="0"/>
              <a:buChar char="•"/>
            </a:pPr>
            <a:r>
              <a:rPr lang="en-US"/>
              <a:t>Again, one of the things that’s important to think about is you have the ability to put something in a team environment where it’s something that for example, putting in a channel with multiple people, or you’re putting into someone’s personal channel where it’s really something geared just for the individual and in terms of how can you publish things.</a:t>
            </a:r>
          </a:p>
          <a:p>
            <a:pPr marL="171450" indent="-171450">
              <a:buFont typeface="Arial" panose="020B0604020202020204" pitchFamily="34" charset="0"/>
              <a:buChar char="•"/>
            </a:pPr>
            <a:r>
              <a:rPr lang="en-US"/>
              <a:t>We do allow you to sideload things for testing and development.  </a:t>
            </a:r>
          </a:p>
          <a:p>
            <a:pPr marL="171450" indent="-171450">
              <a:buFont typeface="Arial" panose="020B0604020202020204" pitchFamily="34" charset="0"/>
              <a:buChar char="•"/>
            </a:pPr>
            <a:r>
              <a:rPr lang="en-US"/>
              <a:t>If it’s a fully customized packaged solution, that’s something you could build and publish in the Teams app store or if it’s a custom application, that’s really been customized for just one individual customer, that’s something you can deploy using the app store.</a:t>
            </a:r>
          </a:p>
          <a:p>
            <a:pPr marL="171450" indent="-171450">
              <a:buFont typeface="Arial" panose="020B0604020202020204" pitchFamily="34" charset="0"/>
              <a:buChar char="•"/>
            </a:pPr>
            <a:r>
              <a:rPr lang="en-US"/>
              <a:t>Think of each customer as having a private app store for their company where you can load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59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(first slide build is auto)</a:t>
            </a:r>
          </a:p>
          <a:p>
            <a:pPr marL="171450" indent="-171450">
              <a:buFont typeface="Arial" panose="020B0604020202020204" pitchFamily="34" charset="0"/>
              <a:buChar char="•"/>
            </a:pPr>
            <a:r>
              <a:rPr lang="en-US"/>
              <a:t>So one of the beauties of Microsoft Teams is that Teams really is the hub for where people get work done and so they want to make sure that all the tools they need are a part of Teams.</a:t>
            </a:r>
          </a:p>
          <a:p>
            <a:pPr marL="171450" indent="-171450">
              <a:buFont typeface="Arial" panose="020B0604020202020204" pitchFamily="34" charset="0"/>
              <a:buChar char="•"/>
            </a:pPr>
            <a:r>
              <a:rPr lang="en-US"/>
              <a:t>So they don’t have to change contacts and we think of this as two different types of applications.</a:t>
            </a:r>
          </a:p>
          <a:p>
            <a:r>
              <a:rPr lang="en-US" sz="1200" b="0" kern="1200">
                <a:solidFill>
                  <a:schemeClr val="tx1"/>
                </a:solidFill>
                <a:effectLst/>
                <a:latin typeface="+mn-lt"/>
                <a:ea typeface="+mn-ea"/>
                <a:cs typeface="+mn-cs"/>
              </a:rPr>
              <a:t>The first part of customizing and extending Teams is bringing together all the Microsoft Office applications you know and love, </a:t>
            </a:r>
            <a:r>
              <a:rPr lang="en-US" sz="1200" kern="1200">
                <a:solidFill>
                  <a:schemeClr val="tx1"/>
                </a:solidFill>
                <a:effectLst/>
                <a:latin typeface="+mn-lt"/>
                <a:ea typeface="+mn-ea"/>
                <a:cs typeface="+mn-cs"/>
              </a:rPr>
              <a:t>allowing you to reduce context switching and create conversations </a:t>
            </a:r>
            <a:r>
              <a:rPr lang="en-US" sz="1200" i="1" kern="1200">
                <a:solidFill>
                  <a:schemeClr val="tx1"/>
                </a:solidFill>
                <a:effectLst/>
                <a:latin typeface="+mn-lt"/>
                <a:ea typeface="+mn-ea"/>
                <a:cs typeface="+mn-cs"/>
              </a:rPr>
              <a:t>around</a:t>
            </a:r>
            <a:r>
              <a:rPr lang="en-US" sz="1200" kern="1200">
                <a:solidFill>
                  <a:schemeClr val="tx1"/>
                </a:solidFill>
                <a:effectLst/>
                <a:latin typeface="+mn-lt"/>
                <a:ea typeface="+mn-ea"/>
                <a:cs typeface="+mn-cs"/>
              </a:rPr>
              <a:t> content. </a:t>
            </a:r>
          </a:p>
          <a:p>
            <a:r>
              <a:rPr lang="en-US" sz="1200" kern="1200">
                <a:solidFill>
                  <a:schemeClr val="tx1"/>
                </a:solidFill>
                <a:effectLst/>
                <a:latin typeface="+mn-lt"/>
                <a:ea typeface="+mn-ea"/>
                <a:cs typeface="+mn-cs"/>
              </a:rPr>
              <a:t>(click to build)</a:t>
            </a:r>
          </a:p>
          <a:p>
            <a:r>
              <a:rPr lang="en-US" sz="1200" b="0" kern="1200">
                <a:solidFill>
                  <a:schemeClr val="tx1"/>
                </a:solidFill>
                <a:effectLst/>
                <a:latin typeface="+mn-lt"/>
                <a:ea typeface="+mn-ea"/>
                <a:cs typeface="+mn-cs"/>
              </a:rPr>
              <a:t>The second part of this infusion of tools is </a:t>
            </a:r>
            <a:r>
              <a:rPr lang="en-US" sz="1200" kern="1200">
                <a:solidFill>
                  <a:schemeClr val="tx1"/>
                </a:solidFill>
                <a:effectLst/>
                <a:latin typeface="+mn-lt"/>
                <a:ea typeface="+mn-ea"/>
                <a:cs typeface="+mn-cs"/>
              </a:rPr>
              <a:t>where we bring together all the other apps and services you need every day to get your job done, whether or not Microsoft built them. </a:t>
            </a:r>
          </a:p>
          <a:p>
            <a:r>
              <a:rPr lang="en-US" sz="1200" kern="1200">
                <a:solidFill>
                  <a:schemeClr val="tx1"/>
                </a:solidFill>
                <a:effectLst/>
                <a:latin typeface="+mn-lt"/>
                <a:ea typeface="+mn-ea"/>
                <a:cs typeface="+mn-cs"/>
              </a:rPr>
              <a:t>Our Teams store currently has over 250 of our partner applications and integrations available today, and growing.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Just to clarify the point, these first two layers here are ready to use applications available for you</a:t>
            </a:r>
          </a:p>
          <a:p>
            <a:r>
              <a:rPr lang="en-US" sz="1200" kern="1200">
                <a:solidFill>
                  <a:schemeClr val="tx1"/>
                </a:solidFill>
                <a:effectLst/>
                <a:latin typeface="+mn-lt"/>
                <a:ea typeface="+mn-ea"/>
                <a:cs typeface="+mn-cs"/>
              </a:rPr>
              <a:t>As soon as you download Teams, should your IT admins make them available to you. </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(click slide to build)</a:t>
            </a:r>
          </a:p>
          <a:p>
            <a:r>
              <a:rPr lang="en-US" sz="1200" kern="1200">
                <a:solidFill>
                  <a:schemeClr val="tx1"/>
                </a:solidFill>
                <a:effectLst/>
                <a:latin typeface="+mn-lt"/>
                <a:ea typeface="+mn-ea"/>
                <a:cs typeface="+mn-cs"/>
              </a:rPr>
              <a:t>Finally, this is where things get interesting. Microsoft Teams also gives you the ability to extend </a:t>
            </a:r>
          </a:p>
          <a:p>
            <a:r>
              <a:rPr lang="en-US" sz="1200" kern="1200">
                <a:solidFill>
                  <a:schemeClr val="tx1"/>
                </a:solidFill>
                <a:effectLst/>
                <a:latin typeface="+mn-lt"/>
                <a:ea typeface="+mn-ea"/>
                <a:cs typeface="+mn-cs"/>
              </a:rPr>
              <a:t>Your experience to leverage the apps and services that your organization has built for you. </a:t>
            </a:r>
          </a:p>
          <a:p>
            <a:r>
              <a:rPr lang="en-US" sz="1200" kern="1200">
                <a:solidFill>
                  <a:schemeClr val="tx1"/>
                </a:solidFill>
                <a:effectLst/>
                <a:latin typeface="+mn-lt"/>
                <a:ea typeface="+mn-ea"/>
                <a:cs typeface="+mn-cs"/>
              </a:rPr>
              <a:t>The tools you need to leverage every day as an employee to get work done and as part of your role. </a:t>
            </a:r>
          </a:p>
          <a:p>
            <a:r>
              <a:rPr lang="en-US" sz="1200" kern="1200">
                <a:solidFill>
                  <a:schemeClr val="tx1"/>
                </a:solidFill>
                <a:effectLst/>
                <a:latin typeface="+mn-lt"/>
                <a:ea typeface="+mn-ea"/>
                <a:cs typeface="+mn-cs"/>
              </a:rPr>
              <a:t>We call these line of business applications.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Now, when you look at this picture, it’s exciting. Imagine a day where all your applications </a:t>
            </a:r>
          </a:p>
          <a:p>
            <a:r>
              <a:rPr lang="en-US" sz="1200" kern="1200">
                <a:solidFill>
                  <a:schemeClr val="tx1"/>
                </a:solidFill>
                <a:effectLst/>
                <a:latin typeface="+mn-lt"/>
                <a:ea typeface="+mn-ea"/>
                <a:cs typeface="+mn-cs"/>
              </a:rPr>
              <a:t>(click to build slide)</a:t>
            </a:r>
          </a:p>
          <a:p>
            <a:r>
              <a:rPr lang="en-US" sz="1200" kern="1200">
                <a:solidFill>
                  <a:schemeClr val="tx1"/>
                </a:solidFill>
                <a:effectLst/>
                <a:latin typeface="+mn-lt"/>
                <a:ea typeface="+mn-ea"/>
                <a:cs typeface="+mn-cs"/>
              </a:rPr>
              <a:t>not only show up in one single UI, but also work better together, allowing you to stay in the flow of your work. </a:t>
            </a:r>
          </a:p>
          <a:p>
            <a:r>
              <a:rPr lang="en-US" sz="1200" kern="1200">
                <a:solidFill>
                  <a:schemeClr val="tx1"/>
                </a:solidFill>
                <a:effectLst/>
                <a:latin typeface="+mn-lt"/>
                <a:ea typeface="+mn-ea"/>
                <a:cs typeface="+mn-cs"/>
              </a:rPr>
              <a:t>That day is here and it’s time to deliver your people the modern workplace they deserve</a:t>
            </a:r>
          </a:p>
          <a:p>
            <a:r>
              <a:rPr lang="en-US" sz="1200" kern="1200">
                <a:solidFill>
                  <a:schemeClr val="tx1"/>
                </a:solidFill>
                <a:effectLst/>
                <a:latin typeface="+mn-lt"/>
                <a:ea typeface="+mn-ea"/>
                <a:cs typeface="+mn-cs"/>
              </a:rPr>
              <a:t>And make their apps work for them</a:t>
            </a:r>
          </a:p>
          <a:p>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9351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types of business solution opportunities around Teamwork are pretty much endless! </a:t>
            </a:r>
          </a:p>
          <a:p>
            <a:endParaRPr lang="en-US"/>
          </a:p>
          <a:p>
            <a:r>
              <a:rPr lang="en-US"/>
              <a:t>From airline, retail, healthcare, legal firm, real estate, different industries and different functions. You can envision with your customers, understand their business process and teamwork needs, and connect Teams to the tools and services they use everyday to help them fully realize Teams’ value.  This purpose of this slide is to give you some ideas, to start thinking about what your customers need.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E8D22-332F-4FF3-ADBD-9BD37E37BD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54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53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326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8247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Master" Target="../slideMasters/slideMaster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jpg"/><Relationship Id="rId1" Type="http://schemas.openxmlformats.org/officeDocument/2006/relationships/slideMaster" Target="../slideMasters/slideMaster7.xml"/><Relationship Id="rId4" Type="http://schemas.openxmlformats.org/officeDocument/2006/relationships/image" Target="../media/image61.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Master" Target="../slideMasters/slideMaster7.xml"/><Relationship Id="rId5" Type="http://schemas.openxmlformats.org/officeDocument/2006/relationships/image" Target="../media/image69.jpg"/><Relationship Id="rId4" Type="http://schemas.openxmlformats.org/officeDocument/2006/relationships/image" Target="../media/image68.jp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Master" Target="../slideMasters/slideMaster7.xml"/><Relationship Id="rId4" Type="http://schemas.openxmlformats.org/officeDocument/2006/relationships/image" Target="../media/image72.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Master" Target="../slideMasters/slideMaster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Master" Target="../slideMasters/slideMaster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Master" Target="../slideMasters/slideMaster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A8E692E-1D02-45F7-A452-D39C7BB0F479}"/>
              </a:ext>
            </a:extLst>
          </p:cNvPr>
          <p:cNvGrpSpPr/>
          <p:nvPr userDrawn="1"/>
        </p:nvGrpSpPr>
        <p:grpSpPr>
          <a:xfrm>
            <a:off x="2801139" y="2577154"/>
            <a:ext cx="6589722" cy="525777"/>
            <a:chOff x="2740851" y="2577154"/>
            <a:chExt cx="6589722" cy="525777"/>
          </a:xfrm>
        </p:grpSpPr>
        <p:sp>
          <p:nvSpPr>
            <p:cNvPr id="7" name="Rectangle 6">
              <a:extLst>
                <a:ext uri="{FF2B5EF4-FFF2-40B4-BE49-F238E27FC236}">
                  <a16:creationId xmlns:a16="http://schemas.microsoft.com/office/drawing/2014/main" id="{AD472A6C-37AE-4560-87F2-7B312680534A}"/>
                </a:ext>
              </a:extLst>
            </p:cNvPr>
            <p:cNvSpPr/>
            <p:nvPr userDrawn="1"/>
          </p:nvSpPr>
          <p:spPr>
            <a:xfrm>
              <a:off x="2740851" y="2577164"/>
              <a:ext cx="4508589" cy="525767"/>
            </a:xfrm>
            <a:prstGeom prst="rect">
              <a:avLst/>
            </a:prstGeom>
            <a:solidFill>
              <a:srgbClr val="1E73BE"/>
            </a:solidFill>
            <a:ln>
              <a:no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8" name="Flowchart: Card 25">
              <a:extLst>
                <a:ext uri="{FF2B5EF4-FFF2-40B4-BE49-F238E27FC236}">
                  <a16:creationId xmlns:a16="http://schemas.microsoft.com/office/drawing/2014/main" id="{94155573-0391-4CAC-8B0D-C91BF0CCCF6A}"/>
                </a:ext>
              </a:extLst>
            </p:cNvPr>
            <p:cNvSpPr/>
            <p:nvPr userDrawn="1"/>
          </p:nvSpPr>
          <p:spPr>
            <a:xfrm rot="10800000" flipH="1">
              <a:off x="7002090" y="2577154"/>
              <a:ext cx="2328483" cy="525767"/>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2B2A29"/>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F925EAF0-59A5-4FEE-8C44-AAF2A29738CC}"/>
                </a:ext>
              </a:extLst>
            </p:cNvPr>
            <p:cNvSpPr txBox="1"/>
            <p:nvPr userDrawn="1"/>
          </p:nvSpPr>
          <p:spPr>
            <a:xfrm>
              <a:off x="2837518" y="2664573"/>
              <a:ext cx="4164572" cy="369332"/>
            </a:xfrm>
            <a:prstGeom prst="rect">
              <a:avLst/>
            </a:prstGeom>
            <a:noFill/>
          </p:spPr>
          <p:txBody>
            <a:bodyPr wrap="square" rtlCol="0">
              <a:spAutoFit/>
            </a:bodyPr>
            <a:lstStyle/>
            <a:p>
              <a:pPr algn="ctr"/>
              <a:r>
                <a:rPr lang="en-IN" sz="1800" b="1" dirty="0">
                  <a:solidFill>
                    <a:schemeClr val="bg1"/>
                  </a:solidFill>
                  <a:latin typeface="Square721 BT" panose="020B0504020202060204" pitchFamily="34" charset="0"/>
                  <a:ea typeface="Lato" panose="020F0502020204030203" pitchFamily="34" charset="0"/>
                  <a:cs typeface="Segoe UI" panose="020B0502040204020203" pitchFamily="34" charset="0"/>
                </a:rPr>
                <a:t>Chennai, Tamil Nadu, India</a:t>
              </a:r>
            </a:p>
          </p:txBody>
        </p:sp>
        <p:sp>
          <p:nvSpPr>
            <p:cNvPr id="10" name="TextBox 9">
              <a:extLst>
                <a:ext uri="{FF2B5EF4-FFF2-40B4-BE49-F238E27FC236}">
                  <a16:creationId xmlns:a16="http://schemas.microsoft.com/office/drawing/2014/main" id="{07EA5D3B-8170-450D-A7ED-BED2EA3AA4A7}"/>
                </a:ext>
              </a:extLst>
            </p:cNvPr>
            <p:cNvSpPr txBox="1"/>
            <p:nvPr userDrawn="1"/>
          </p:nvSpPr>
          <p:spPr>
            <a:xfrm>
              <a:off x="7246089" y="2664573"/>
              <a:ext cx="2084483" cy="369332"/>
            </a:xfrm>
            <a:prstGeom prst="rect">
              <a:avLst/>
            </a:prstGeom>
            <a:noFill/>
          </p:spPr>
          <p:txBody>
            <a:bodyPr wrap="square" rtlCol="0">
              <a:spAutoFit/>
            </a:bodyPr>
            <a:lstStyle/>
            <a:p>
              <a:pPr algn="ctr"/>
              <a:r>
                <a:rPr lang="en-IN" b="1" dirty="0">
                  <a:solidFill>
                    <a:schemeClr val="bg1"/>
                  </a:solidFill>
                  <a:latin typeface="Square721 BT" panose="020B0504020202060204" pitchFamily="34" charset="0"/>
                  <a:ea typeface="Lato" panose="020F0502020204030203" pitchFamily="34" charset="0"/>
                  <a:cs typeface="Segoe UI" panose="020B0502040204020203" pitchFamily="34" charset="0"/>
                </a:rPr>
                <a:t>Feb 08, 2020</a:t>
              </a:r>
            </a:p>
          </p:txBody>
        </p:sp>
      </p:grpSp>
      <p:pic>
        <p:nvPicPr>
          <p:cNvPr id="12" name="Picture 2" descr="https://upload.wikimedia.org/wikipedia/commons/thumb/9/96/Microsoft_logo_(2012).svg/2000px-Microsoft_logo_(2012).svg.png">
            <a:extLst>
              <a:ext uri="{FF2B5EF4-FFF2-40B4-BE49-F238E27FC236}">
                <a16:creationId xmlns:a16="http://schemas.microsoft.com/office/drawing/2014/main" id="{ACEBB9AA-F452-4808-B18A-33585F527B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04627" y="6224371"/>
            <a:ext cx="1733783"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4163FD5-EC8A-49E9-9A02-61CC05E23C6F}"/>
              </a:ext>
            </a:extLst>
          </p:cNvPr>
          <p:cNvSpPr txBox="1"/>
          <p:nvPr userDrawn="1"/>
        </p:nvSpPr>
        <p:spPr>
          <a:xfrm>
            <a:off x="2574470" y="1504470"/>
            <a:ext cx="704306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kern="1200" dirty="0">
                <a:solidFill>
                  <a:srgbClr val="666666"/>
                </a:solidFill>
                <a:latin typeface="Segoe UI" panose="020B0502040204020203" pitchFamily="34" charset="0"/>
                <a:ea typeface="+mn-ea"/>
                <a:cs typeface="Segoe UI" panose="020B0502040204020203" pitchFamily="34" charset="0"/>
              </a:rPr>
              <a:t>SharePoint Saturday</a:t>
            </a:r>
            <a:endParaRPr lang="en-IN" sz="4000" b="1" kern="1200" dirty="0">
              <a:solidFill>
                <a:srgbClr val="666666"/>
              </a:solidFill>
              <a:latin typeface="Old English Text MT" panose="03040902040508030806" pitchFamily="66" charset="0"/>
              <a:ea typeface="+mn-ea"/>
              <a:cs typeface="Arial" panose="020B0604020202020204" pitchFamily="34" charset="0"/>
            </a:endParaRPr>
          </a:p>
        </p:txBody>
      </p:sp>
      <p:sp>
        <p:nvSpPr>
          <p:cNvPr id="19" name="TextBox 18">
            <a:extLst>
              <a:ext uri="{FF2B5EF4-FFF2-40B4-BE49-F238E27FC236}">
                <a16:creationId xmlns:a16="http://schemas.microsoft.com/office/drawing/2014/main" id="{BD23AD8F-DA31-4AF7-BD65-A38514B280D2}"/>
              </a:ext>
            </a:extLst>
          </p:cNvPr>
          <p:cNvSpPr txBox="1"/>
          <p:nvPr userDrawn="1"/>
        </p:nvSpPr>
        <p:spPr>
          <a:xfrm>
            <a:off x="800218" y="3902571"/>
            <a:ext cx="47357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600" b="1" dirty="0">
                <a:solidFill>
                  <a:srgbClr val="505050"/>
                </a:solidFill>
                <a:latin typeface="Square721 BT" panose="020B0504020202060204" pitchFamily="34" charset="0"/>
                <a:cs typeface="Segoe UI" panose="020B0502040204020203" pitchFamily="34" charset="0"/>
              </a:rPr>
              <a:t>Anbu Mani</a:t>
            </a:r>
            <a:endParaRPr lang="en-IN" sz="3600" b="0" dirty="0">
              <a:solidFill>
                <a:srgbClr val="505050"/>
              </a:solidFill>
              <a:latin typeface="Square721 BT" panose="020B0504020202060204" pitchFamily="34" charset="0"/>
              <a:ea typeface="Lato" panose="020F050202020403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8C84A211-0391-4609-BA30-AEE189425022}"/>
              </a:ext>
            </a:extLst>
          </p:cNvPr>
          <p:cNvSpPr txBox="1"/>
          <p:nvPr userDrawn="1"/>
        </p:nvSpPr>
        <p:spPr>
          <a:xfrm>
            <a:off x="800218" y="5031370"/>
            <a:ext cx="7648778" cy="523220"/>
          </a:xfrm>
          <a:prstGeom prst="rect">
            <a:avLst/>
          </a:prstGeom>
          <a:noFill/>
        </p:spPr>
        <p:txBody>
          <a:bodyPr wrap="square" rtlCol="0">
            <a:spAutoFit/>
          </a:bodyPr>
          <a:lstStyle/>
          <a:p>
            <a:r>
              <a:rPr lang="it-IT" sz="2800" b="1" i="0" kern="1200" cap="none" spc="-150" baseline="0" dirty="0">
                <a:ln w="3175">
                  <a:noFill/>
                </a:ln>
                <a:solidFill>
                  <a:srgbClr val="505050"/>
                </a:solidFill>
                <a:effectLst/>
                <a:latin typeface="Square721 BT" panose="020B0504020202060204" pitchFamily="34" charset="0"/>
                <a:ea typeface="+mn-ea"/>
                <a:cs typeface="Segoe UI" panose="020B0502040204020203" pitchFamily="34" charset="0"/>
              </a:rPr>
              <a:t>Azure Mobile Apps</a:t>
            </a:r>
            <a:endParaRPr lang="en-IN" sz="2800" b="1" i="0" kern="1200" cap="none" spc="-150" baseline="0" dirty="0">
              <a:ln w="3175">
                <a:noFill/>
              </a:ln>
              <a:solidFill>
                <a:srgbClr val="505050"/>
              </a:solidFill>
              <a:effectLst/>
              <a:latin typeface="Square721 BT" panose="020B0504020202060204" pitchFamily="34" charset="0"/>
              <a:ea typeface="Lato" panose="020F0502020204030203"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E7CA8BD5-CCE4-4284-868C-4A8964D6624B}"/>
              </a:ext>
            </a:extLst>
          </p:cNvPr>
          <p:cNvGrpSpPr/>
          <p:nvPr userDrawn="1"/>
        </p:nvGrpSpPr>
        <p:grpSpPr>
          <a:xfrm>
            <a:off x="800218" y="5684768"/>
            <a:ext cx="2593639" cy="704580"/>
            <a:chOff x="1126123" y="5761597"/>
            <a:chExt cx="2593639" cy="704580"/>
          </a:xfrm>
        </p:grpSpPr>
        <p:pic>
          <p:nvPicPr>
            <p:cNvPr id="22" name="Picture 21">
              <a:extLst>
                <a:ext uri="{FF2B5EF4-FFF2-40B4-BE49-F238E27FC236}">
                  <a16:creationId xmlns:a16="http://schemas.microsoft.com/office/drawing/2014/main" id="{E96D5712-8E85-49AF-A1EC-E9F983EFC1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6123" y="5761597"/>
              <a:ext cx="704580" cy="704580"/>
            </a:xfrm>
            <a:prstGeom prst="rect">
              <a:avLst/>
            </a:prstGeom>
          </p:spPr>
        </p:pic>
        <p:sp>
          <p:nvSpPr>
            <p:cNvPr id="23" name="Rectangle 22">
              <a:extLst>
                <a:ext uri="{FF2B5EF4-FFF2-40B4-BE49-F238E27FC236}">
                  <a16:creationId xmlns:a16="http://schemas.microsoft.com/office/drawing/2014/main" id="{38A588A0-071D-4370-8039-1FD445AB41A1}"/>
                </a:ext>
              </a:extLst>
            </p:cNvPr>
            <p:cNvSpPr/>
            <p:nvPr userDrawn="1"/>
          </p:nvSpPr>
          <p:spPr>
            <a:xfrm>
              <a:off x="1701261" y="5976377"/>
              <a:ext cx="2018501" cy="369332"/>
            </a:xfrm>
            <a:prstGeom prst="rect">
              <a:avLst/>
            </a:prstGeom>
          </p:spPr>
          <p:txBody>
            <a:bodyPr wrap="none">
              <a:spAutoFit/>
            </a:bodyPr>
            <a:lstStyle/>
            <a:p>
              <a:r>
                <a:rPr lang="en-IN" sz="1800" b="1" dirty="0">
                  <a:solidFill>
                    <a:srgbClr val="505050"/>
                  </a:solidFill>
                  <a:latin typeface="Square721 BT" panose="020B0504020202060204" pitchFamily="34" charset="0"/>
                  <a:ea typeface="Lato" panose="020F0502020204030203" pitchFamily="34" charset="0"/>
                  <a:cs typeface="Segoe UI" panose="020B0502040204020203" pitchFamily="34" charset="0"/>
                </a:rPr>
                <a:t>@</a:t>
              </a:r>
              <a:r>
                <a:rPr lang="en-IN" sz="1800" b="1" kern="1200" dirty="0">
                  <a:solidFill>
                    <a:srgbClr val="505050"/>
                  </a:solidFill>
                  <a:latin typeface="Square721 BT" panose="020B0504020202060204" pitchFamily="34" charset="0"/>
                  <a:cs typeface="Segoe UI" panose="020B0502040204020203" pitchFamily="34" charset="0"/>
                </a:rPr>
                <a:t>Anbu_Mani27</a:t>
              </a:r>
            </a:p>
          </p:txBody>
        </p:sp>
      </p:grpSp>
      <p:sp>
        <p:nvSpPr>
          <p:cNvPr id="24" name="Rectangle 23">
            <a:extLst>
              <a:ext uri="{FF2B5EF4-FFF2-40B4-BE49-F238E27FC236}">
                <a16:creationId xmlns:a16="http://schemas.microsoft.com/office/drawing/2014/main" id="{D010648E-C848-43A1-8062-D44F0FD5E24D}"/>
              </a:ext>
            </a:extLst>
          </p:cNvPr>
          <p:cNvSpPr/>
          <p:nvPr userDrawn="1"/>
        </p:nvSpPr>
        <p:spPr>
          <a:xfrm>
            <a:off x="800218" y="4548902"/>
            <a:ext cx="2061783" cy="400110"/>
          </a:xfrm>
          <a:prstGeom prst="rect">
            <a:avLst/>
          </a:prstGeom>
        </p:spPr>
        <p:txBody>
          <a:bodyPr wrap="none">
            <a:spAutoFit/>
          </a:bodyPr>
          <a:lstStyle/>
          <a:p>
            <a:pPr algn="l"/>
            <a:r>
              <a:rPr lang="en-IN" sz="2000" b="0" dirty="0">
                <a:solidFill>
                  <a:srgbClr val="505050"/>
                </a:solidFill>
                <a:latin typeface="Square721 BT" panose="020B0504020202060204" pitchFamily="34" charset="0"/>
                <a:ea typeface="Lato" panose="020F0502020204030203" pitchFamily="34" charset="0"/>
                <a:cs typeface="Segoe UI" panose="020B0502040204020203" pitchFamily="34" charset="0"/>
              </a:rPr>
              <a:t>Microsoft MVP</a:t>
            </a:r>
          </a:p>
        </p:txBody>
      </p:sp>
      <p:pic>
        <p:nvPicPr>
          <p:cNvPr id="27" name="Picture 26">
            <a:extLst>
              <a:ext uri="{FF2B5EF4-FFF2-40B4-BE49-F238E27FC236}">
                <a16:creationId xmlns:a16="http://schemas.microsoft.com/office/drawing/2014/main" id="{0E56F6A1-F3CE-4945-84E4-CC0476AC77D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8186" y="371315"/>
            <a:ext cx="1921708" cy="1012687"/>
          </a:xfrm>
          <a:prstGeom prst="rect">
            <a:avLst/>
          </a:prstGeom>
        </p:spPr>
      </p:pic>
      <p:pic>
        <p:nvPicPr>
          <p:cNvPr id="3" name="Picture 2" descr="A close up of a logo&#10;&#10;Description automatically generated">
            <a:extLst>
              <a:ext uri="{FF2B5EF4-FFF2-40B4-BE49-F238E27FC236}">
                <a16:creationId xmlns:a16="http://schemas.microsoft.com/office/drawing/2014/main" id="{C9203E6C-5EB8-463D-93F7-1553017736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59461" y="185516"/>
            <a:ext cx="1578949" cy="13842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36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56DA-62ED-460F-92D7-B10039CE29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CFF57C-5BAA-4DBC-8C99-ED20F2CA63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A2B4A-44A0-4681-8254-5AB9C6DD7B89}"/>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5" name="Footer Placeholder 4">
            <a:extLst>
              <a:ext uri="{FF2B5EF4-FFF2-40B4-BE49-F238E27FC236}">
                <a16:creationId xmlns:a16="http://schemas.microsoft.com/office/drawing/2014/main" id="{65D23E36-23B4-44B4-8634-B19F2D00EC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A7ACA1-9BAF-4D44-8654-CCFF5363EA5D}"/>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19977243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381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10351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4B53B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498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35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11523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3960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6138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75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6361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48CB-F021-4ECA-AA49-DC36EE3483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183C24-DBC4-4CB3-9D77-FFD829D753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C780C-03C9-420B-9137-BF64E25D977A}"/>
              </a:ext>
            </a:extLst>
          </p:cNvPr>
          <p:cNvSpPr>
            <a:spLocks noGrp="1"/>
          </p:cNvSpPr>
          <p:nvPr>
            <p:ph type="dt" sz="half" idx="10"/>
          </p:nvPr>
        </p:nvSpPr>
        <p:spPr>
          <a:xfrm>
            <a:off x="838200" y="6356350"/>
            <a:ext cx="2743200" cy="365125"/>
          </a:xfrm>
          <a:prstGeom prst="rect">
            <a:avLst/>
          </a:prstGeom>
        </p:spPr>
        <p:txBody>
          <a:bodyPr/>
          <a:lstStyle/>
          <a:p>
            <a:fld id="{6F881880-C2C3-4555-AC6F-533F4AD0059D}" type="datetimeFigureOut">
              <a:rPr lang="en-US" smtClean="0"/>
              <a:t>2/8/2020</a:t>
            </a:fld>
            <a:endParaRPr lang="en-US"/>
          </a:p>
        </p:txBody>
      </p:sp>
      <p:sp>
        <p:nvSpPr>
          <p:cNvPr id="5" name="Footer Placeholder 4">
            <a:extLst>
              <a:ext uri="{FF2B5EF4-FFF2-40B4-BE49-F238E27FC236}">
                <a16:creationId xmlns:a16="http://schemas.microsoft.com/office/drawing/2014/main" id="{FD220506-47B0-42AE-ACEE-F9FD81AAE23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5784B88-22C0-4FBB-BC6A-77B138629299}"/>
              </a:ext>
            </a:extLst>
          </p:cNvPr>
          <p:cNvSpPr>
            <a:spLocks noGrp="1"/>
          </p:cNvSpPr>
          <p:nvPr>
            <p:ph type="sldNum" sz="quarter" idx="12"/>
          </p:nvPr>
        </p:nvSpPr>
        <p:spPr>
          <a:xfrm>
            <a:off x="8610600" y="6356350"/>
            <a:ext cx="2743200" cy="365125"/>
          </a:xfrm>
          <a:prstGeom prst="rect">
            <a:avLst/>
          </a:prstGeom>
        </p:spPr>
        <p:txBody>
          <a:bodyPr/>
          <a:lstStyle/>
          <a:p>
            <a:fld id="{D30B2AF5-824F-4397-B7E6-8710C048FCA3}" type="slidenum">
              <a:rPr lang="en-US" smtClean="0"/>
              <a:t>‹#›</a:t>
            </a:fld>
            <a:endParaRPr lang="en-US"/>
          </a:p>
        </p:txBody>
      </p:sp>
    </p:spTree>
    <p:extLst>
      <p:ext uri="{BB962C8B-B14F-4D97-AF65-F5344CB8AC3E}">
        <p14:creationId xmlns:p14="http://schemas.microsoft.com/office/powerpoint/2010/main" val="2230672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782A71-FD0B-4CE5-BABD-110291851D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68C74A-88CE-4526-B0D7-36E70A51E1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929F22-DBDB-41E6-89B5-E9D529FE53A7}"/>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5" name="Footer Placeholder 4">
            <a:extLst>
              <a:ext uri="{FF2B5EF4-FFF2-40B4-BE49-F238E27FC236}">
                <a16:creationId xmlns:a16="http://schemas.microsoft.com/office/drawing/2014/main" id="{3A872EC6-DB25-4669-A12C-FA8BE623D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2D2EB8-C109-40B2-9F80-B7D0CB6C5CE3}"/>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41954001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CFFA-C7CD-46DD-BCE0-49E8907D97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D4EEDE-6A52-4311-BED3-230B847DF4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B30535-7F35-41CB-BD88-C4776C22ECB6}"/>
              </a:ext>
            </a:extLst>
          </p:cNvPr>
          <p:cNvSpPr>
            <a:spLocks noGrp="1"/>
          </p:cNvSpPr>
          <p:nvPr>
            <p:ph type="dt" sz="half" idx="10"/>
          </p:nvPr>
        </p:nvSpPr>
        <p:spPr/>
        <p:txBody>
          <a:bodyPr/>
          <a:lstStyle/>
          <a:p>
            <a:fld id="{E62A4D3B-930B-4157-91EB-958513209A45}" type="datetimeFigureOut">
              <a:rPr lang="en-US" smtClean="0"/>
              <a:t>2/8/2020</a:t>
            </a:fld>
            <a:endParaRPr lang="en-US"/>
          </a:p>
        </p:txBody>
      </p:sp>
      <p:sp>
        <p:nvSpPr>
          <p:cNvPr id="5" name="Footer Placeholder 4">
            <a:extLst>
              <a:ext uri="{FF2B5EF4-FFF2-40B4-BE49-F238E27FC236}">
                <a16:creationId xmlns:a16="http://schemas.microsoft.com/office/drawing/2014/main" id="{BE4FA530-3F4B-444A-B33A-359D51B2B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2CD30-28C0-43CE-A33D-1BD713EDC951}"/>
              </a:ext>
            </a:extLst>
          </p:cNvPr>
          <p:cNvSpPr>
            <a:spLocks noGrp="1"/>
          </p:cNvSpPr>
          <p:nvPr>
            <p:ph type="sldNum" sz="quarter" idx="12"/>
          </p:nvPr>
        </p:nvSpPr>
        <p:spPr/>
        <p:txBody>
          <a:bodyPr/>
          <a:lstStyle/>
          <a:p>
            <a:fld id="{6F5E9DF4-F3DF-49EB-8ADB-D0A9E04FF250}" type="slidenum">
              <a:rPr lang="en-US" smtClean="0"/>
              <a:t>‹#›</a:t>
            </a:fld>
            <a:endParaRPr lang="en-US"/>
          </a:p>
        </p:txBody>
      </p:sp>
    </p:spTree>
    <p:extLst>
      <p:ext uri="{BB962C8B-B14F-4D97-AF65-F5344CB8AC3E}">
        <p14:creationId xmlns:p14="http://schemas.microsoft.com/office/powerpoint/2010/main" val="104934314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857" y="365126"/>
            <a:ext cx="11185072" cy="630918"/>
          </a:xfrm>
        </p:spPr>
        <p:txBody>
          <a:bodyPr>
            <a:noAutofit/>
          </a:bodyPr>
          <a:lstStyle>
            <a:lvl1pPr>
              <a:defRPr sz="28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p:cNvSpPr>
            <a:spLocks noGrp="1"/>
          </p:cNvSpPr>
          <p:nvPr>
            <p:ph idx="1" hasCustomPrompt="1"/>
          </p:nvPr>
        </p:nvSpPr>
        <p:spPr>
          <a:xfrm>
            <a:off x="489857" y="1159330"/>
            <a:ext cx="5487610" cy="630918"/>
          </a:xfrm>
        </p:spPr>
        <p:txBody>
          <a:bodyPr/>
          <a:lstStyle>
            <a:lvl1pPr marL="0" indent="0">
              <a:buNone/>
              <a:defRPr>
                <a:solidFill>
                  <a:srgbClr val="5558AF"/>
                </a:solidFill>
                <a:latin typeface="Segoe UI Semilight" panose="020B0402040204020203" pitchFamily="34" charset="0"/>
                <a:cs typeface="Segoe UI Semilight" panose="020B04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7" name="Footer Placeholder 2"/>
          <p:cNvSpPr>
            <a:spLocks noGrp="1"/>
          </p:cNvSpPr>
          <p:nvPr>
            <p:ph type="ftr" sz="quarter" idx="11"/>
          </p:nvPr>
        </p:nvSpPr>
        <p:spPr>
          <a:xfrm>
            <a:off x="481914" y="6311900"/>
            <a:ext cx="1000897" cy="409575"/>
          </a:xfrm>
        </p:spPr>
        <p:txBody>
          <a:bodyPr/>
          <a:lstStyle>
            <a:lvl1pPr algn="l">
              <a:defRPr/>
            </a:lvl1pPr>
          </a:lstStyle>
          <a:p>
            <a:r>
              <a:rPr lang="en-US"/>
              <a:t>CONFIDENTIAL</a:t>
            </a:r>
          </a:p>
        </p:txBody>
      </p:sp>
      <p:sp>
        <p:nvSpPr>
          <p:cNvPr id="5" name="Content Placeholder 2"/>
          <p:cNvSpPr>
            <a:spLocks noGrp="1"/>
          </p:cNvSpPr>
          <p:nvPr>
            <p:ph idx="12" hasCustomPrompt="1"/>
          </p:nvPr>
        </p:nvSpPr>
        <p:spPr>
          <a:xfrm>
            <a:off x="6223000" y="1158120"/>
            <a:ext cx="5451929" cy="630918"/>
          </a:xfrm>
        </p:spPr>
        <p:txBody>
          <a:bodyPr/>
          <a:lstStyle>
            <a:lvl1pPr marL="0" indent="0">
              <a:buNone/>
              <a:defRPr>
                <a:solidFill>
                  <a:srgbClr val="5558AF"/>
                </a:solidFill>
                <a:latin typeface="Nirmala UI Semilight" panose="020B0402040204020203" pitchFamily="34" charset="0"/>
                <a:cs typeface="Nirmala UI Semilight" panose="020B04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5FE4E-93A1-44F7-B44D-2EA7D3802ECD}"/>
              </a:ext>
            </a:extLst>
          </p:cNvPr>
          <p:cNvSpPr>
            <a:spLocks noGrp="1"/>
          </p:cNvSpPr>
          <p:nvPr>
            <p:ph type="body" sz="quarter" idx="13"/>
          </p:nvPr>
        </p:nvSpPr>
        <p:spPr>
          <a:xfrm>
            <a:off x="490538" y="1789038"/>
            <a:ext cx="5486400" cy="4280291"/>
          </a:xfrm>
        </p:spPr>
        <p:txBody>
          <a:bodyPr/>
          <a:lstStyle>
            <a:lvl1pPr>
              <a:defRPr>
                <a:latin typeface="Nirmala UI Semilight" panose="020B0402040204020203" pitchFamily="34" charset="0"/>
                <a:cs typeface="Nirmala UI Semilight" panose="020B0402040204020203" pitchFamily="34" charset="0"/>
              </a:defRPr>
            </a:lvl1pPr>
            <a:lvl2pPr>
              <a:defRPr>
                <a:latin typeface="Nirmala UI Semilight" panose="020B0402040204020203" pitchFamily="34" charset="0"/>
                <a:cs typeface="Nirmala UI Semilight" panose="020B0402040204020203" pitchFamily="34" charset="0"/>
              </a:defRPr>
            </a:lvl2pPr>
            <a:lvl3pPr>
              <a:defRPr>
                <a:latin typeface="Nirmala UI Semilight" panose="020B0402040204020203" pitchFamily="34" charset="0"/>
                <a:cs typeface="Nirmala UI Semilight" panose="020B0402040204020203" pitchFamily="34" charset="0"/>
              </a:defRPr>
            </a:lvl3pPr>
            <a:lvl4pPr>
              <a:defRPr>
                <a:latin typeface="Nirmala UI Semilight" panose="020B0402040204020203" pitchFamily="34" charset="0"/>
                <a:cs typeface="Nirmala UI Semilight" panose="020B0402040204020203" pitchFamily="34" charset="0"/>
              </a:defRPr>
            </a:lvl4pPr>
            <a:lvl5pPr>
              <a:defRPr>
                <a:latin typeface="Nirmala UI Semilight" panose="020B0402040204020203" pitchFamily="34" charset="0"/>
                <a:cs typeface="Nirmala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63C5D85F-CB98-41C4-9F8B-60B6ED336B9D}"/>
              </a:ext>
            </a:extLst>
          </p:cNvPr>
          <p:cNvSpPr>
            <a:spLocks noGrp="1"/>
          </p:cNvSpPr>
          <p:nvPr>
            <p:ph type="body" sz="quarter" idx="14"/>
          </p:nvPr>
        </p:nvSpPr>
        <p:spPr>
          <a:xfrm>
            <a:off x="6223000" y="1789038"/>
            <a:ext cx="5451475" cy="4279975"/>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6929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857" y="365126"/>
            <a:ext cx="11185072" cy="630918"/>
          </a:xfrm>
        </p:spPr>
        <p:txBody>
          <a:bodyPr>
            <a:noAutofit/>
          </a:bodyPr>
          <a:lstStyle>
            <a:lvl1pPr>
              <a:defRPr sz="28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p:cNvSpPr>
            <a:spLocks noGrp="1"/>
          </p:cNvSpPr>
          <p:nvPr>
            <p:ph idx="1"/>
          </p:nvPr>
        </p:nvSpPr>
        <p:spPr>
          <a:xfrm>
            <a:off x="489857" y="1159329"/>
            <a:ext cx="5487610" cy="5017634"/>
          </a:xfrm>
        </p:spPr>
        <p:txBody>
          <a:bodyPr/>
          <a:lstStyle>
            <a:lvl1pPr>
              <a:defRPr>
                <a:latin typeface="Segoe UI Semilight" panose="020B0402040204020203" pitchFamily="34" charset="0"/>
                <a:cs typeface="Segoe UI Semilight" panose="020B04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
          <p:cNvSpPr>
            <a:spLocks noGrp="1"/>
          </p:cNvSpPr>
          <p:nvPr>
            <p:ph type="ftr" sz="quarter" idx="11"/>
          </p:nvPr>
        </p:nvSpPr>
        <p:spPr>
          <a:xfrm>
            <a:off x="481914" y="6311900"/>
            <a:ext cx="1000897" cy="409575"/>
          </a:xfrm>
        </p:spPr>
        <p:txBody>
          <a:bodyPr/>
          <a:lstStyle>
            <a:lvl1pPr algn="l">
              <a:defRPr/>
            </a:lvl1pPr>
          </a:lstStyle>
          <a:p>
            <a:r>
              <a:rPr lang="en-US"/>
              <a:t>CONFIDENTIAL</a:t>
            </a:r>
          </a:p>
        </p:txBody>
      </p:sp>
      <p:sp>
        <p:nvSpPr>
          <p:cNvPr id="5" name="Content Placeholder 2"/>
          <p:cNvSpPr>
            <a:spLocks noGrp="1"/>
          </p:cNvSpPr>
          <p:nvPr>
            <p:ph idx="12"/>
          </p:nvPr>
        </p:nvSpPr>
        <p:spPr>
          <a:xfrm>
            <a:off x="6223000" y="1158119"/>
            <a:ext cx="5451929" cy="5018843"/>
          </a:xfrm>
        </p:spPr>
        <p:txBody>
          <a:bodyPr/>
          <a:lstStyle>
            <a:lvl1pPr>
              <a:defRPr>
                <a:latin typeface="Nirmala UI Semilight" panose="020B0402040204020203" pitchFamily="34" charset="0"/>
                <a:cs typeface="Nirmala UI Semilight" panose="020B04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2880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638278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6065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4037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9255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90658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272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205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rgbClr val="002060"/>
                </a:solidFill>
                <a:latin typeface="Quicksand" pitchFamily="2" charset="0"/>
              </a:rPr>
              <a:t>Sponsors</a:t>
            </a:r>
          </a:p>
        </p:txBody>
      </p:sp>
    </p:spTree>
    <p:extLst>
      <p:ext uri="{BB962C8B-B14F-4D97-AF65-F5344CB8AC3E}">
        <p14:creationId xmlns:p14="http://schemas.microsoft.com/office/powerpoint/2010/main" val="261358524"/>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4806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694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0440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919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1168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331197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470521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6878016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261143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98888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vent presenta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572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553717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44345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19818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9235435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6599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824069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896761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0782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8977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9676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t>
            </a:r>
          </a:p>
        </p:txBody>
      </p:sp>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89679"/>
            <a:ext cx="4075714" cy="387798"/>
          </a:xfrm>
          <a:noFill/>
        </p:spPr>
        <p:txBody>
          <a:bodyPr wrap="square" lIns="0" tIns="0" rIns="0" bIns="0" anchor="b" anchorCtr="0">
            <a:spAutoFit/>
          </a:bodyPr>
          <a:lstStyle>
            <a:lvl1pPr>
              <a:defRPr sz="2800" b="1" spc="-50" baseline="0">
                <a:solidFill>
                  <a:srgbClr val="002060"/>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solidFill>
                  <a:schemeClr val="bg2">
                    <a:lumMod val="25000"/>
                  </a:schemeClr>
                </a:solidFill>
              </a:rPr>
            </a:br>
            <a:r>
              <a:rPr lang="es-ES" sz="2800" b="0" i="0" kern="1200" cap="none" spc="-50" baseline="0" dirty="0" err="1">
                <a:ln w="3175">
                  <a:noFill/>
                </a:ln>
                <a:solidFill>
                  <a:schemeClr val="bg2">
                    <a:lumMod val="25000"/>
                  </a:schemeClr>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chemeClr val="bg2">
                    <a:lumMod val="25000"/>
                  </a:schemeClr>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chemeClr val="bg2">
                    <a:lumMod val="25000"/>
                  </a:schemeClr>
                </a:solidFill>
                <a:effectLst/>
                <a:latin typeface="Quicksand" pitchFamily="2" charset="0"/>
                <a:ea typeface="+mn-ea"/>
                <a:cs typeface="Segoe UI" panose="020B0502040204020203" pitchFamily="34" charset="0"/>
              </a:rPr>
              <a:t>us</a:t>
            </a:r>
            <a:r>
              <a:rPr lang="es-ES" sz="2800" b="0" i="0" kern="1200" cap="none" spc="-50" baseline="0" dirty="0">
                <a:ln w="3175">
                  <a:noFill/>
                </a:ln>
                <a:solidFill>
                  <a:schemeClr val="bg2">
                    <a:lumMod val="25000"/>
                  </a:schemeClr>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chemeClr val="bg2">
                    <a:lumMod val="25000"/>
                  </a:schemeClr>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chemeClr val="bg2">
                    <a:lumMod val="25000"/>
                  </a:schemeClr>
                </a:solidFill>
                <a:effectLst/>
                <a:latin typeface="Quicksand" pitchFamily="2" charset="0"/>
                <a:ea typeface="+mn-ea"/>
                <a:cs typeface="Segoe UI" panose="020B0502040204020203" pitchFamily="34" charset="0"/>
              </a:rPr>
              <a:t>!</a:t>
            </a:r>
            <a:endParaRPr lang="es-ES" sz="2400" b="1" dirty="0">
              <a:solidFill>
                <a:schemeClr val="bg2">
                  <a:lumMod val="25000"/>
                </a:schemeClr>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rgbClr val="002060"/>
                </a:solidFill>
                <a:latin typeface="Quicksand" pitchFamily="2" charset="0"/>
              </a:rPr>
              <a:t>Thanks</a:t>
            </a:r>
            <a:r>
              <a:rPr lang="es-ES" sz="5400" b="1" dirty="0">
                <a:solidFill>
                  <a:srgbClr val="002060"/>
                </a:solidFill>
                <a:latin typeface="Quicksand" pitchFamily="2" charset="0"/>
              </a:rPr>
              <a:t>!</a:t>
            </a:r>
          </a:p>
        </p:txBody>
      </p:sp>
      <p:pic>
        <p:nvPicPr>
          <p:cNvPr id="3" name="Picture 2" descr="A close up of a sign&#10;&#10;Description automatically generated">
            <a:extLst>
              <a:ext uri="{FF2B5EF4-FFF2-40B4-BE49-F238E27FC236}">
                <a16:creationId xmlns:a16="http://schemas.microsoft.com/office/drawing/2014/main" id="{3F43C8C1-2CA3-4822-AFEA-4C5AAD455A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9917" y="1055399"/>
            <a:ext cx="2857500" cy="2857500"/>
          </a:xfrm>
          <a:prstGeom prst="rect">
            <a:avLst/>
          </a:prstGeom>
        </p:spPr>
      </p:pic>
    </p:spTree>
    <p:extLst>
      <p:ext uri="{BB962C8B-B14F-4D97-AF65-F5344CB8AC3E}">
        <p14:creationId xmlns:p14="http://schemas.microsoft.com/office/powerpoint/2010/main" val="1809914910"/>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486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999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9500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8620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356434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41429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4126299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08" y="0"/>
            <a:ext cx="12190693" cy="6858000"/>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7647980" cy="6858000"/>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08481" y="352675"/>
            <a:ext cx="3651674" cy="983282"/>
          </a:xfrm>
          <a:prstGeom prst="rect">
            <a:avLst/>
          </a:prstGeom>
        </p:spPr>
      </p:pic>
    </p:spTree>
    <p:extLst>
      <p:ext uri="{BB962C8B-B14F-4D97-AF65-F5344CB8AC3E}">
        <p14:creationId xmlns:p14="http://schemas.microsoft.com/office/powerpoint/2010/main" val="3226219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1" cy="6857999"/>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8829322" cy="6858000"/>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08481" y="352675"/>
            <a:ext cx="3651674" cy="983282"/>
          </a:xfrm>
          <a:prstGeom prst="rect">
            <a:avLst/>
          </a:prstGeom>
        </p:spPr>
      </p:pic>
    </p:spTree>
    <p:extLst>
      <p:ext uri="{BB962C8B-B14F-4D97-AF65-F5344CB8AC3E}">
        <p14:creationId xmlns:p14="http://schemas.microsoft.com/office/powerpoint/2010/main" val="1284608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1"/>
            <a:ext cx="12192000" cy="6857998"/>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8829322" cy="6858000"/>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4028510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pic>
        <p:nvPicPr>
          <p:cNvPr id="4" name="Picture 3" descr="A close up of a logo&#10;&#10;Description automatically generated">
            <a:extLst>
              <a:ext uri="{FF2B5EF4-FFF2-40B4-BE49-F238E27FC236}">
                <a16:creationId xmlns:a16="http://schemas.microsoft.com/office/drawing/2014/main" id="{199FCDDE-50B2-468D-A2E8-95EE2C8584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7301" y="98856"/>
            <a:ext cx="838200" cy="734860"/>
          </a:xfrm>
          <a:prstGeom prst="rect">
            <a:avLst/>
          </a:prstGeom>
          <a:ln>
            <a:noFill/>
          </a:ln>
          <a:effectLst/>
        </p:spPr>
      </p:pic>
      <p:sp>
        <p:nvSpPr>
          <p:cNvPr id="5" name="Rectangle 4">
            <a:extLst>
              <a:ext uri="{FF2B5EF4-FFF2-40B4-BE49-F238E27FC236}">
                <a16:creationId xmlns:a16="http://schemas.microsoft.com/office/drawing/2014/main" id="{AC42A356-C166-4512-B9BC-447F6623091E}"/>
              </a:ext>
            </a:extLst>
          </p:cNvPr>
          <p:cNvSpPr/>
          <p:nvPr userDrawn="1"/>
        </p:nvSpPr>
        <p:spPr>
          <a:xfrm>
            <a:off x="9044190" y="6397109"/>
            <a:ext cx="2881110" cy="369332"/>
          </a:xfrm>
          <a:prstGeom prst="rect">
            <a:avLst/>
          </a:prstGeom>
        </p:spPr>
        <p:txBody>
          <a:bodyPr wrap="none">
            <a:spAutoFit/>
          </a:bodyPr>
          <a:lstStyle/>
          <a:p>
            <a:pPr algn="l"/>
            <a:r>
              <a:rPr lang="en-US" sz="1800" dirty="0">
                <a:solidFill>
                  <a:srgbClr val="43444A"/>
                </a:solidFill>
                <a:latin typeface="Quicksand" pitchFamily="2" charset="0"/>
              </a:rPr>
              <a:t>#SPSChennai #XMonkeys360</a:t>
            </a:r>
          </a:p>
        </p:txBody>
      </p:sp>
    </p:spTree>
    <p:extLst>
      <p:ext uri="{BB962C8B-B14F-4D97-AF65-F5344CB8AC3E}">
        <p14:creationId xmlns:p14="http://schemas.microsoft.com/office/powerpoint/2010/main" val="68068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75486" y="75497"/>
            <a:ext cx="11952331" cy="6724140"/>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2402" y="16159"/>
            <a:ext cx="4554196" cy="1226303"/>
          </a:xfrm>
          <a:prstGeom prst="rect">
            <a:avLst/>
          </a:prstGeom>
        </p:spPr>
      </p:pic>
      <p:grpSp>
        <p:nvGrpSpPr>
          <p:cNvPr id="4" name="Group 3"/>
          <p:cNvGrpSpPr/>
          <p:nvPr userDrawn="1"/>
        </p:nvGrpSpPr>
        <p:grpSpPr>
          <a:xfrm>
            <a:off x="7999976" y="2006843"/>
            <a:ext cx="3952355" cy="3952916"/>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81798" rtl="0" eaLnBrk="1" fontAlgn="auto" latinLnBrk="0" hangingPunct="1">
                    <a:lnSpc>
                      <a:spcPct val="100000"/>
                    </a:lnSpc>
                    <a:spcBef>
                      <a:spcPts val="0"/>
                    </a:spcBef>
                    <a:spcAft>
                      <a:spcPts val="0"/>
                    </a:spcAft>
                    <a:buClrTx/>
                    <a:buSzTx/>
                    <a:buFontTx/>
                    <a:buNone/>
                    <a:tabLst/>
                    <a:defRPr/>
                  </a:pPr>
                  <a:endParaRPr kumimoji="0" lang="en-US" sz="151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81572" rtl="0" eaLnBrk="1" fontAlgn="base" latinLnBrk="0" hangingPunct="1">
                  <a:lnSpc>
                    <a:spcPct val="100000"/>
                  </a:lnSpc>
                  <a:spcBef>
                    <a:spcPct val="0"/>
                  </a:spcBef>
                  <a:spcAft>
                    <a:spcPct val="0"/>
                  </a:spcAft>
                  <a:buClrTx/>
                  <a:buSzTx/>
                  <a:buFontTx/>
                  <a:buNone/>
                  <a:tabLst/>
                  <a:defRPr/>
                </a:pPr>
                <a:endParaRPr kumimoji="0" lang="en-US" sz="1677"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4"/>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110" name="Picture 10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pic>
        <p:nvPicPr>
          <p:cNvPr id="107" name="Picture 106">
            <a:extLst>
              <a:ext uri="{FF2B5EF4-FFF2-40B4-BE49-F238E27FC236}">
                <a16:creationId xmlns:a16="http://schemas.microsoft.com/office/drawing/2014/main" id="{546190E8-D650-4C86-84B5-098668EB06B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spTree>
    <p:extLst>
      <p:ext uri="{BB962C8B-B14F-4D97-AF65-F5344CB8AC3E}">
        <p14:creationId xmlns:p14="http://schemas.microsoft.com/office/powerpoint/2010/main" val="361846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5C2C1-4E56-4778-A5DD-7578BFFC6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73975329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1365F6B-D667-4198-8014-312A15BF2C4E}"/>
              </a:ext>
            </a:extLst>
          </p:cNvPr>
          <p:cNvGrpSpPr/>
          <p:nvPr userDrawn="1"/>
        </p:nvGrpSpPr>
        <p:grpSpPr>
          <a:xfrm>
            <a:off x="0" y="0"/>
            <a:ext cx="12190271" cy="6858000"/>
            <a:chOff x="0" y="0"/>
            <a:chExt cx="12192000" cy="6858000"/>
          </a:xfrm>
        </p:grpSpPr>
        <p:grpSp>
          <p:nvGrpSpPr>
            <p:cNvPr id="9" name="Group 8">
              <a:extLst>
                <a:ext uri="{FF2B5EF4-FFF2-40B4-BE49-F238E27FC236}">
                  <a16:creationId xmlns:a16="http://schemas.microsoft.com/office/drawing/2014/main" id="{50CE6387-4C33-4140-9575-A6982E4B5784}"/>
                </a:ext>
              </a:extLst>
            </p:cNvPr>
            <p:cNvGrpSpPr/>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D9A3E9AA-4D47-43D5-A40F-58B0901C63EE}"/>
                  </a:ext>
                </a:extLst>
              </p:cNvPr>
              <p:cNvSpPr/>
              <p:nvPr/>
            </p:nvSpPr>
            <p:spPr bwMode="auto">
              <a:xfrm>
                <a:off x="293688" y="292100"/>
                <a:ext cx="686025" cy="686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A82CAA3-491E-4CC2-AC22-BE720DDDA3D8}"/>
                  </a:ext>
                </a:extLst>
              </p:cNvPr>
              <p:cNvPicPr>
                <a:picLocks noChangeAspect="1"/>
              </p:cNvPicPr>
              <p:nvPr/>
            </p:nvPicPr>
            <p:blipFill rotWithShape="1">
              <a:blip r:embed="rId2"/>
              <a:srcRect l="18256" t="5354" r="-9797" b="17409"/>
              <a:stretch/>
            </p:blipFill>
            <p:spPr>
              <a:xfrm>
                <a:off x="0" y="0"/>
                <a:ext cx="12192000" cy="6858000"/>
              </a:xfrm>
              <a:prstGeom prst="rect">
                <a:avLst/>
              </a:prstGeom>
            </p:spPr>
          </p:pic>
        </p:grpSp>
        <p:sp>
          <p:nvSpPr>
            <p:cNvPr id="10" name="Rectangle 9">
              <a:extLst>
                <a:ext uri="{FF2B5EF4-FFF2-40B4-BE49-F238E27FC236}">
                  <a16:creationId xmlns:a16="http://schemas.microsoft.com/office/drawing/2014/main" id="{FEB9CBA7-D96F-4240-8C75-8B26C3AF07B7}"/>
                </a:ext>
              </a:extLst>
            </p:cNvPr>
            <p:cNvSpPr/>
            <p:nvPr/>
          </p:nvSpPr>
          <p:spPr bwMode="auto">
            <a:xfrm>
              <a:off x="0" y="0"/>
              <a:ext cx="12192000" cy="6858000"/>
            </a:xfrm>
            <a:prstGeom prst="rect">
              <a:avLst/>
            </a:prstGeom>
            <a:gradFill flip="none" rotWithShape="1">
              <a:gsLst>
                <a:gs pos="0">
                  <a:srgbClr val="FFFFFF">
                    <a:alpha val="0"/>
                  </a:srgbClr>
                </a:gs>
                <a:gs pos="44000">
                  <a:srgbClr val="FFFFFF">
                    <a:alpha val="31000"/>
                  </a:srgbClr>
                </a:gs>
                <a:gs pos="72000">
                  <a:srgbClr val="FFFFFF"/>
                </a:gs>
              </a:gsLst>
              <a:lin ang="21594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3DF3E0A-03F9-4B2B-91D7-BE4AC596C201}"/>
                </a:ext>
              </a:extLst>
            </p:cNvPr>
            <p:cNvSpPr/>
            <p:nvPr/>
          </p:nvSpPr>
          <p:spPr bwMode="auto">
            <a:xfrm>
              <a:off x="0" y="0"/>
              <a:ext cx="12192000" cy="6858000"/>
            </a:xfrm>
            <a:prstGeom prst="rect">
              <a:avLst/>
            </a:prstGeom>
            <a:gradFill flip="none" rotWithShape="1">
              <a:gsLst>
                <a:gs pos="21000">
                  <a:srgbClr val="FFFFFF">
                    <a:alpha val="0"/>
                  </a:srgbClr>
                </a:gs>
                <a:gs pos="87000">
                  <a:srgbClr val="FFFF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A8E22A4-8477-4490-B40B-DE26B7C2CE47}"/>
                </a:ext>
              </a:extLst>
            </p:cNvPr>
            <p:cNvSpPr/>
            <p:nvPr/>
          </p:nvSpPr>
          <p:spPr bwMode="auto">
            <a:xfrm>
              <a:off x="0" y="0"/>
              <a:ext cx="12192000" cy="6858000"/>
            </a:xfrm>
            <a:prstGeom prst="rect">
              <a:avLst/>
            </a:prstGeom>
            <a:gradFill flip="none" rotWithShape="1">
              <a:gsLst>
                <a:gs pos="18000">
                  <a:srgbClr val="FFFFFF">
                    <a:alpha val="0"/>
                  </a:srgbClr>
                </a:gs>
                <a:gs pos="53000">
                  <a:srgbClr val="FFFFFF"/>
                </a:gs>
              </a:gsLst>
              <a:lin ang="19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4">
            <a:extLst>
              <a:ext uri="{FF2B5EF4-FFF2-40B4-BE49-F238E27FC236}">
                <a16:creationId xmlns:a16="http://schemas.microsoft.com/office/drawing/2014/main" id="{1645C2C1-4E56-4778-A5DD-7578BFFC62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98915764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6" name="Picture 5">
            <a:extLst>
              <a:ext uri="{FF2B5EF4-FFF2-40B4-BE49-F238E27FC236}">
                <a16:creationId xmlns:a16="http://schemas.microsoft.com/office/drawing/2014/main" id="{22EC1C59-30F3-415C-8185-0545A05DC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8" name="Picture 7">
            <a:extLst>
              <a:ext uri="{FF2B5EF4-FFF2-40B4-BE49-F238E27FC236}">
                <a16:creationId xmlns:a16="http://schemas.microsoft.com/office/drawing/2014/main" id="{C00B2845-8278-40AF-B97B-808BB841F46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185514080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55995" y="2106470"/>
            <a:ext cx="7228978" cy="271592"/>
          </a:xfrm>
        </p:spPr>
        <p:txBody>
          <a:bodyPr wrap="square" lIns="0" tIns="0" rIns="0" bIns="0">
            <a:spAutoFit/>
          </a:bodyPr>
          <a:lstStyle>
            <a:lvl1pPr marL="0" indent="0">
              <a:lnSpc>
                <a:spcPct val="90000"/>
              </a:lnSpc>
              <a:spcBef>
                <a:spcPts val="1765"/>
              </a:spcBef>
              <a:buNone/>
              <a:defRPr sz="1961" b="0" i="0">
                <a:solidFill>
                  <a:schemeClr val="tx1"/>
                </a:solidFill>
                <a:latin typeface="Segoe UI Semilight" panose="020B0402040204020203" pitchFamily="34" charset="0"/>
                <a:cs typeface="Segoe UI Semilight" panose="020B0402040204020203" pitchFamily="34" charset="0"/>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351502" y="1823861"/>
            <a:ext cx="3098580" cy="673454"/>
          </a:xfrm>
          <a:noFill/>
        </p:spPr>
        <p:txBody>
          <a:bodyPr/>
          <a:lstStyle/>
          <a:p>
            <a:endParaRPr lang="en-US" dirty="0"/>
          </a:p>
        </p:txBody>
      </p:sp>
      <p:pic>
        <p:nvPicPr>
          <p:cNvPr id="5" name="Picture 4">
            <a:extLst>
              <a:ext uri="{FF2B5EF4-FFF2-40B4-BE49-F238E27FC236}">
                <a16:creationId xmlns:a16="http://schemas.microsoft.com/office/drawing/2014/main" id="{1C33F7B9-D9BD-458B-9EA4-4D49BFD3BB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6" name="Picture 5">
            <a:extLst>
              <a:ext uri="{FF2B5EF4-FFF2-40B4-BE49-F238E27FC236}">
                <a16:creationId xmlns:a16="http://schemas.microsoft.com/office/drawing/2014/main" id="{FF784EE4-A6C5-49EE-ACD8-1A819A2DAA3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387613773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pic>
        <p:nvPicPr>
          <p:cNvPr id="7" name="Picture 6">
            <a:extLst>
              <a:ext uri="{FF2B5EF4-FFF2-40B4-BE49-F238E27FC236}">
                <a16:creationId xmlns:a16="http://schemas.microsoft.com/office/drawing/2014/main" id="{37E07AD8-37B0-4AA2-AADC-E47EE9A13C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9" name="Picture 8">
            <a:extLst>
              <a:ext uri="{FF2B5EF4-FFF2-40B4-BE49-F238E27FC236}">
                <a16:creationId xmlns:a16="http://schemas.microsoft.com/office/drawing/2014/main" id="{1BA09091-5DD4-460F-9820-2198EF58EAC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239824787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6" name="Picture 5">
            <a:extLst>
              <a:ext uri="{FF2B5EF4-FFF2-40B4-BE49-F238E27FC236}">
                <a16:creationId xmlns:a16="http://schemas.microsoft.com/office/drawing/2014/main" id="{97A1AEEE-EEB6-4C4C-8F8C-A439742D16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8" name="Picture 7">
            <a:extLst>
              <a:ext uri="{FF2B5EF4-FFF2-40B4-BE49-F238E27FC236}">
                <a16:creationId xmlns:a16="http://schemas.microsoft.com/office/drawing/2014/main" id="{6070E0CD-1601-4CA5-964C-2E254EFE94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25894387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pic>
        <p:nvPicPr>
          <p:cNvPr id="12" name="Picture 11">
            <a:extLst>
              <a:ext uri="{FF2B5EF4-FFF2-40B4-BE49-F238E27FC236}">
                <a16:creationId xmlns:a16="http://schemas.microsoft.com/office/drawing/2014/main" id="{A8A3AFD9-9606-4040-87BD-4F305A9E5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422025953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pic>
        <p:nvPicPr>
          <p:cNvPr id="15" name="Picture 14">
            <a:extLst>
              <a:ext uri="{FF2B5EF4-FFF2-40B4-BE49-F238E27FC236}">
                <a16:creationId xmlns:a16="http://schemas.microsoft.com/office/drawing/2014/main" id="{C461A9B7-2063-48BD-A9DA-4AD3108FF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17" name="Picture 16">
            <a:extLst>
              <a:ext uri="{FF2B5EF4-FFF2-40B4-BE49-F238E27FC236}">
                <a16:creationId xmlns:a16="http://schemas.microsoft.com/office/drawing/2014/main" id="{60DF2806-AC6B-4C52-935A-F8034BE12FD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98613506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pic>
        <p:nvPicPr>
          <p:cNvPr id="3" name="Picture 2">
            <a:extLst>
              <a:ext uri="{FF2B5EF4-FFF2-40B4-BE49-F238E27FC236}">
                <a16:creationId xmlns:a16="http://schemas.microsoft.com/office/drawing/2014/main" id="{F87E64EA-B2AE-43B0-8DFC-A680393002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4" name="Picture 3">
            <a:extLst>
              <a:ext uri="{FF2B5EF4-FFF2-40B4-BE49-F238E27FC236}">
                <a16:creationId xmlns:a16="http://schemas.microsoft.com/office/drawing/2014/main" id="{ADA5E23A-06B8-4F41-B25F-662398D2B36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20670975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2748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pic>
        <p:nvPicPr>
          <p:cNvPr id="3" name="Picture 2">
            <a:extLst>
              <a:ext uri="{FF2B5EF4-FFF2-40B4-BE49-F238E27FC236}">
                <a16:creationId xmlns:a16="http://schemas.microsoft.com/office/drawing/2014/main" id="{9B2B27BD-5630-435E-9517-740A6EA674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4" name="Picture 3">
            <a:extLst>
              <a:ext uri="{FF2B5EF4-FFF2-40B4-BE49-F238E27FC236}">
                <a16:creationId xmlns:a16="http://schemas.microsoft.com/office/drawing/2014/main" id="{22BEEC78-84B1-4A0D-B5A7-DB245AEE5F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2830719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74298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pic>
        <p:nvPicPr>
          <p:cNvPr id="4" name="Picture 3">
            <a:extLst>
              <a:ext uri="{FF2B5EF4-FFF2-40B4-BE49-F238E27FC236}">
                <a16:creationId xmlns:a16="http://schemas.microsoft.com/office/drawing/2014/main" id="{583F1CB6-67AC-4808-B4A4-83E3EB138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5" name="Picture 4">
            <a:extLst>
              <a:ext uri="{FF2B5EF4-FFF2-40B4-BE49-F238E27FC236}">
                <a16:creationId xmlns:a16="http://schemas.microsoft.com/office/drawing/2014/main" id="{017F36F1-A668-4F84-96FA-268E1FE027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1825531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1"/>
            <a:ext cx="12192000" cy="6858001"/>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0"/>
            <a:ext cx="7783955" cy="6858000"/>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solidFill>
                  <a:schemeClr val="bg2"/>
                </a:solidFill>
              </a:defRPr>
            </a:lvl1pPr>
          </a:lstStyle>
          <a:p>
            <a:r>
              <a:rPr lang="en-US" dirty="0"/>
              <a:t>Section title</a:t>
            </a:r>
          </a:p>
        </p:txBody>
      </p:sp>
    </p:spTree>
    <p:extLst>
      <p:ext uri="{BB962C8B-B14F-4D97-AF65-F5344CB8AC3E}">
        <p14:creationId xmlns:p14="http://schemas.microsoft.com/office/powerpoint/2010/main" val="157750030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0"/>
            <a:ext cx="7783955" cy="6858000"/>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solidFill>
                  <a:schemeClr val="bg2"/>
                </a:solidFill>
              </a:defRPr>
            </a:lvl1pPr>
          </a:lstStyle>
          <a:p>
            <a:r>
              <a:rPr lang="en-US" dirty="0"/>
              <a:t>Section title</a:t>
            </a:r>
          </a:p>
        </p:txBody>
      </p:sp>
    </p:spTree>
    <p:extLst>
      <p:ext uri="{BB962C8B-B14F-4D97-AF65-F5344CB8AC3E}">
        <p14:creationId xmlns:p14="http://schemas.microsoft.com/office/powerpoint/2010/main" val="272281579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168050179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295951340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83059282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62444719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104991515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4F508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4F508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256285663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13804856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8761901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364777657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919653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3412145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195874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7741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6" y="6562725"/>
            <a:ext cx="1733550" cy="266700"/>
          </a:xfrm>
          <a:prstGeom prst="rect">
            <a:avLst/>
          </a:prstGeom>
        </p:spPr>
      </p:pic>
    </p:spTree>
    <p:extLst>
      <p:ext uri="{BB962C8B-B14F-4D97-AF65-F5344CB8AC3E}">
        <p14:creationId xmlns:p14="http://schemas.microsoft.com/office/powerpoint/2010/main" val="299519817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3"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5" y="4927922"/>
            <a:ext cx="5428910"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pic>
        <p:nvPicPr>
          <p:cNvPr id="9" name="Picture 8">
            <a:extLst>
              <a:ext uri="{FF2B5EF4-FFF2-40B4-BE49-F238E27FC236}">
                <a16:creationId xmlns:a16="http://schemas.microsoft.com/office/drawing/2014/main" id="{07659F05-7C08-4486-8414-45536D97DE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80" y="6509919"/>
            <a:ext cx="1699472" cy="261494"/>
          </a:xfrm>
          <a:prstGeom prst="rect">
            <a:avLst/>
          </a:prstGeom>
        </p:spPr>
      </p:pic>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10099111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Page">
    <p:bg>
      <p:bgPr>
        <a:solidFill>
          <a:srgbClr val="5558AC"/>
        </a:solidFill>
        <a:effectLst/>
      </p:bgPr>
    </p:bg>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hasCustomPrompt="1"/>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Thank you!</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3979892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1563" y="2092037"/>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485791" y="1516566"/>
            <a:ext cx="7315916" cy="5341434"/>
          </a:xfrm>
          <a:prstGeom prst="rect">
            <a:avLst/>
          </a:prstGeom>
        </p:spPr>
      </p:pic>
    </p:spTree>
    <p:extLst>
      <p:ext uri="{BB962C8B-B14F-4D97-AF65-F5344CB8AC3E}">
        <p14:creationId xmlns:p14="http://schemas.microsoft.com/office/powerpoint/2010/main" val="3500405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74DE-71C0-442C-8911-5871302779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C8FF49-FA64-4777-9525-FB8C5D2353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33BC08-1723-424A-83E0-5536261A4709}"/>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5" name="Footer Placeholder 4">
            <a:extLst>
              <a:ext uri="{FF2B5EF4-FFF2-40B4-BE49-F238E27FC236}">
                <a16:creationId xmlns:a16="http://schemas.microsoft.com/office/drawing/2014/main" id="{CB0C86C9-E7EF-48A8-BDCF-1166B31625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2D34E5-0B6D-4B3C-9CAE-CDB3B53D5C79}"/>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527206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3504" y="1828800"/>
            <a:ext cx="10542587" cy="4692890"/>
          </a:xfrm>
          <a:prstGeom prst="rect">
            <a:avLst/>
          </a:prstGeom>
        </p:spPr>
        <p:txBody>
          <a:bodyPr/>
          <a:lstStyle>
            <a:lvl1pPr marL="457200" indent="-457200">
              <a:lnSpc>
                <a:spcPct val="100000"/>
              </a:lnSpc>
              <a:spcBef>
                <a:spcPts val="0"/>
              </a:spcBef>
              <a:spcAft>
                <a:spcPts val="1800"/>
              </a:spcAft>
              <a:buFont typeface="Arial" charset="0"/>
              <a:buChar char="•"/>
              <a:defRPr/>
            </a:lvl1pPr>
          </a:lstStyle>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What is Microsoft Teams?</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Real World User Experience</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App Extensibility</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Microsoft Teams Demo</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Global Reach</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Next Steps</a:t>
            </a:r>
          </a:p>
        </p:txBody>
      </p:sp>
      <p:sp>
        <p:nvSpPr>
          <p:cNvPr id="5" name="Title 6"/>
          <p:cNvSpPr>
            <a:spLocks noGrp="1"/>
          </p:cNvSpPr>
          <p:nvPr>
            <p:ph type="title" hasCustomPrompt="1"/>
          </p:nvPr>
        </p:nvSpPr>
        <p:spPr>
          <a:xfrm>
            <a:off x="603353" y="685800"/>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102477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w/ Titl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160234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939997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User Flow">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255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a/ Title 2">
    <p:spTree>
      <p:nvGrpSpPr>
        <p:cNvPr id="1" name=""/>
        <p:cNvGrpSpPr/>
        <p:nvPr/>
      </p:nvGrpSpPr>
      <p:grpSpPr>
        <a:xfrm>
          <a:off x="0" y="0"/>
          <a:ext cx="0" cy="0"/>
          <a:chOff x="0" y="0"/>
          <a:chExt cx="0" cy="0"/>
        </a:xfrm>
      </p:grpSpPr>
      <p:sp>
        <p:nvSpPr>
          <p:cNvPr id="16" name="Title 6"/>
          <p:cNvSpPr>
            <a:spLocks noGrp="1"/>
          </p:cNvSpPr>
          <p:nvPr>
            <p:ph type="title" hasCustomPrompt="1"/>
          </p:nvPr>
        </p:nvSpPr>
        <p:spPr>
          <a:xfrm>
            <a:off x="908153" y="288235"/>
            <a:ext cx="10969053" cy="411480"/>
          </a:xfrm>
          <a:prstGeom prst="rect">
            <a:avLst/>
          </a:prstGeom>
        </p:spPr>
        <p:txBody>
          <a:bodyPr/>
          <a:lstStyle>
            <a:lvl1pPr algn="r">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411335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123196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713094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697" y="6356350"/>
            <a:ext cx="2743200" cy="365125"/>
          </a:xfrm>
          <a:prstGeom prst="rect">
            <a:avLst/>
          </a:prstGeom>
        </p:spPr>
        <p:txBody>
          <a:bodyPr/>
          <a:lstStyle/>
          <a:p>
            <a:fld id="{D3FB70D4-13E2-964F-ACF3-309473C15B35}" type="datetimeFigureOut">
              <a:rPr lang="en-US" smtClean="0"/>
              <a:t>2/8/2020</a:t>
            </a:fld>
            <a:endParaRPr lang="en-US"/>
          </a:p>
        </p:txBody>
      </p:sp>
      <p:sp>
        <p:nvSpPr>
          <p:cNvPr id="3" name="Footer Placeholder 2"/>
          <p:cNvSpPr>
            <a:spLocks noGrp="1"/>
          </p:cNvSpPr>
          <p:nvPr>
            <p:ph type="ftr" sz="quarter" idx="11"/>
          </p:nvPr>
        </p:nvSpPr>
        <p:spPr>
          <a:xfrm>
            <a:off x="4068097"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40097" y="6356350"/>
            <a:ext cx="2743200" cy="365125"/>
          </a:xfrm>
        </p:spPr>
        <p:txBody>
          <a:bodyPr/>
          <a:lstStyle/>
          <a:p>
            <a:fld id="{7E1E86FC-77D6-ED46-AAA9-49770FEAC486}" type="slidenum">
              <a:rPr lang="en-US" smtClean="0"/>
              <a:t>‹#›</a:t>
            </a:fld>
            <a:endParaRPr lang="en-US"/>
          </a:p>
        </p:txBody>
      </p:sp>
    </p:spTree>
    <p:extLst>
      <p:ext uri="{BB962C8B-B14F-4D97-AF65-F5344CB8AC3E}">
        <p14:creationId xmlns:p14="http://schemas.microsoft.com/office/powerpoint/2010/main" val="773810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1929408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inorSectionDivider">
    <p:bg>
      <p:bgPr>
        <a:solidFill>
          <a:srgbClr val="EEF1F5"/>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rgbClr val="16233A">
                    <a:alpha val="76000"/>
                  </a:srgbClr>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rgbClr val="16233A">
                    <a:alpha val="76000"/>
                  </a:srgb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0711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1832-D4A2-4996-B3AC-2FB80F436B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992B798-810E-4FF0-BEF8-7C7AE8DBFD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C844DE-41AF-4B57-B322-A3D45FE2A379}"/>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5" name="Footer Placeholder 4">
            <a:extLst>
              <a:ext uri="{FF2B5EF4-FFF2-40B4-BE49-F238E27FC236}">
                <a16:creationId xmlns:a16="http://schemas.microsoft.com/office/drawing/2014/main" id="{F7B9B16F-5138-473B-A144-47B4C5D769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AFA62D-120F-4512-B499-D5E4FA356551}"/>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865953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4F508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42852858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rgbClr val="5456A3"/>
        </a:solidFill>
        <a:effectLst/>
      </p:bgPr>
    </p:bg>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16175" y="2695161"/>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1831553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Agenda">
    <p:bg>
      <p:bgPr>
        <a:solidFill>
          <a:srgbClr val="4F508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3504" y="1828800"/>
            <a:ext cx="10542587" cy="4692890"/>
          </a:xfrm>
          <a:prstGeom prst="rect">
            <a:avLst/>
          </a:prstGeom>
        </p:spPr>
        <p:txBody>
          <a:bodyPr/>
          <a:lstStyle>
            <a:lvl1pPr marL="457200" indent="-457200">
              <a:lnSpc>
                <a:spcPct val="100000"/>
              </a:lnSpc>
              <a:spcBef>
                <a:spcPts val="0"/>
              </a:spcBef>
              <a:spcAft>
                <a:spcPts val="1800"/>
              </a:spcAft>
              <a:buFont typeface="Arial" charset="0"/>
              <a:buChar char="•"/>
              <a:defRPr/>
            </a:lvl1pPr>
          </a:lstStyle>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What is Microsoft Teams?</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Real World User Experience</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App Extensibility</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Microsoft Teams Demo</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Global Reach</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Next Steps</a:t>
            </a:r>
          </a:p>
        </p:txBody>
      </p:sp>
      <p:sp>
        <p:nvSpPr>
          <p:cNvPr id="5" name="Title 6"/>
          <p:cNvSpPr>
            <a:spLocks noGrp="1"/>
          </p:cNvSpPr>
          <p:nvPr>
            <p:ph type="title" hasCustomPrompt="1"/>
          </p:nvPr>
        </p:nvSpPr>
        <p:spPr>
          <a:xfrm>
            <a:off x="603353" y="685800"/>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4236530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lide w/ Title">
    <p:bg>
      <p:bgPr>
        <a:solidFill>
          <a:srgbClr val="4F5080"/>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42933110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4F508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Divider</a:t>
            </a:r>
          </a:p>
        </p:txBody>
      </p:sp>
    </p:spTree>
    <p:extLst>
      <p:ext uri="{BB962C8B-B14F-4D97-AF65-F5344CB8AC3E}">
        <p14:creationId xmlns:p14="http://schemas.microsoft.com/office/powerpoint/2010/main" val="2454600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lide a/ Title 2">
    <p:bg>
      <p:bgPr>
        <a:solidFill>
          <a:srgbClr val="4F5080"/>
        </a:solidFill>
        <a:effectLst/>
      </p:bgPr>
    </p:bg>
    <p:spTree>
      <p:nvGrpSpPr>
        <p:cNvPr id="1" name=""/>
        <p:cNvGrpSpPr/>
        <p:nvPr/>
      </p:nvGrpSpPr>
      <p:grpSpPr>
        <a:xfrm>
          <a:off x="0" y="0"/>
          <a:ext cx="0" cy="0"/>
          <a:chOff x="0" y="0"/>
          <a:chExt cx="0" cy="0"/>
        </a:xfrm>
      </p:grpSpPr>
      <p:sp>
        <p:nvSpPr>
          <p:cNvPr id="16" name="Title 6"/>
          <p:cNvSpPr>
            <a:spLocks noGrp="1"/>
          </p:cNvSpPr>
          <p:nvPr>
            <p:ph type="title" hasCustomPrompt="1"/>
          </p:nvPr>
        </p:nvSpPr>
        <p:spPr>
          <a:xfrm>
            <a:off x="908153" y="288235"/>
            <a:ext cx="10969053" cy="411480"/>
          </a:xfrm>
          <a:prstGeom prst="rect">
            <a:avLst/>
          </a:prstGeom>
        </p:spPr>
        <p:txBody>
          <a:bodyPr/>
          <a:lstStyle>
            <a:lvl1pPr algn="r">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41656232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7944258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le Page">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16175" y="2695161"/>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30274096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Slide-Plain">
    <p:bg>
      <p:bgPr>
        <a:solidFill>
          <a:srgbClr val="5558A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chemeClr val="bg1"/>
                </a:solidFill>
                <a:latin typeface="Segoe UI Light" charset="0"/>
                <a:ea typeface="Segoe UI Light" charset="0"/>
                <a:cs typeface="Segoe UI Light" charset="0"/>
              </a:defRPr>
            </a:lvl1pPr>
          </a:lstStyle>
          <a:p>
            <a:r>
              <a:rPr lang="en-US"/>
              <a:t>Click to edit Master title style</a:t>
            </a:r>
          </a:p>
        </p:txBody>
      </p:sp>
      <p:sp>
        <p:nvSpPr>
          <p:cNvPr id="8"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chemeClr val="bg1">
                    <a:alpha val="86000"/>
                  </a:scheme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779" y="152400"/>
            <a:ext cx="1573647" cy="458410"/>
          </a:xfrm>
          <a:prstGeom prst="rect">
            <a:avLst/>
          </a:prstGeom>
        </p:spPr>
      </p:pic>
    </p:spTree>
    <p:extLst>
      <p:ext uri="{BB962C8B-B14F-4D97-AF65-F5344CB8AC3E}">
        <p14:creationId xmlns:p14="http://schemas.microsoft.com/office/powerpoint/2010/main" val="202602431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jorSectionDivider">
    <p:bg>
      <p:bgPr>
        <a:solidFill>
          <a:srgbClr val="16233A"/>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chemeClr val="bg1"/>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chemeClr val="bg1">
                    <a:alpha val="74000"/>
                  </a:scheme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779" y="152400"/>
            <a:ext cx="1573647" cy="458410"/>
          </a:xfrm>
          <a:prstGeom prst="rect">
            <a:avLst/>
          </a:prstGeom>
        </p:spPr>
      </p:pic>
    </p:spTree>
    <p:extLst>
      <p:ext uri="{BB962C8B-B14F-4D97-AF65-F5344CB8AC3E}">
        <p14:creationId xmlns:p14="http://schemas.microsoft.com/office/powerpoint/2010/main" val="2438954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48C8-0325-40E5-869A-04B52C81A0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B91C35-DE92-489C-9F6F-213A8B894C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8B0B819-F2B7-4606-AAE0-D8648F3BDB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F881C6-7FC6-406D-8634-49D6B7E418A6}"/>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6" name="Footer Placeholder 5">
            <a:extLst>
              <a:ext uri="{FF2B5EF4-FFF2-40B4-BE49-F238E27FC236}">
                <a16:creationId xmlns:a16="http://schemas.microsoft.com/office/drawing/2014/main" id="{C6EA8CA3-8BA1-4A5D-966C-2743FF949F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566FA0-6427-40F2-A065-0C372C6EF287}"/>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26478091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Type1">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39700" y="2178050"/>
            <a:ext cx="7861300" cy="2501900"/>
          </a:xfrm>
          <a:prstGeom prst="rect">
            <a:avLst/>
          </a:prstGeom>
        </p:spPr>
        <p:txBody>
          <a:bodyPr anchor="ctr"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ubtitle 2"/>
          <p:cNvSpPr>
            <a:spLocks noGrp="1"/>
          </p:cNvSpPr>
          <p:nvPr>
            <p:ph type="subTitle" idx="1"/>
          </p:nvPr>
        </p:nvSpPr>
        <p:spPr>
          <a:xfrm>
            <a:off x="136115" y="573989"/>
            <a:ext cx="3902485" cy="254000"/>
          </a:xfrm>
          <a:prstGeom prst="rect">
            <a:avLst/>
          </a:prstGeom>
        </p:spPr>
        <p:txBody>
          <a:bodyPr tIns="0" bIns="0">
            <a:noAutofit/>
          </a:bodyPr>
          <a:lstStyle>
            <a:lvl1pPr marL="0" indent="0" algn="l">
              <a:lnSpc>
                <a:spcPct val="100000"/>
              </a:lnSpc>
              <a:buNone/>
              <a:defRPr sz="11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24" y="152978"/>
            <a:ext cx="1567505" cy="456621"/>
          </a:xfrm>
          <a:prstGeom prst="rect">
            <a:avLst/>
          </a:prstGeom>
        </p:spPr>
      </p:pic>
    </p:spTree>
    <p:extLst>
      <p:ext uri="{BB962C8B-B14F-4D97-AF65-F5344CB8AC3E}">
        <p14:creationId xmlns:p14="http://schemas.microsoft.com/office/powerpoint/2010/main" val="39270044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Type1">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745066" y="2178050"/>
            <a:ext cx="7975601" cy="2501900"/>
          </a:xfrm>
          <a:prstGeom prst="rect">
            <a:avLst/>
          </a:prstGeom>
        </p:spPr>
        <p:txBody>
          <a:bodyPr anchor="ctr"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22928610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ColText">
    <p:bg>
      <p:bgPr>
        <a:solidFill>
          <a:schemeClr val="bg1"/>
        </a:solidFill>
        <a:effectLst/>
      </p:bgPr>
    </p:bg>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39700" y="2178050"/>
            <a:ext cx="5880100" cy="2501900"/>
          </a:xfrm>
          <a:prstGeom prst="rect">
            <a:avLst/>
          </a:prstGeom>
        </p:spPr>
        <p:txBody>
          <a:bodyPr anchor="t"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13"/>
          <p:cNvSpPr>
            <a:spLocks noGrp="1"/>
          </p:cNvSpPr>
          <p:nvPr>
            <p:ph type="body" sz="quarter" idx="13"/>
          </p:nvPr>
        </p:nvSpPr>
        <p:spPr>
          <a:xfrm>
            <a:off x="6096000" y="2185714"/>
            <a:ext cx="5880100" cy="2501900"/>
          </a:xfrm>
          <a:prstGeom prst="rect">
            <a:avLst/>
          </a:prstGeom>
        </p:spPr>
        <p:txBody>
          <a:bodyPr anchor="t"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23137876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Type2">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2118732" y="281432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209800" y="1688642"/>
            <a:ext cx="910590" cy="91059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118732" y="323342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4103649" y="282702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4191000" y="1684020"/>
            <a:ext cx="914400" cy="9144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4103649" y="324612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6096000" y="2827020"/>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6175892" y="1684020"/>
            <a:ext cx="914400" cy="9144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6096000" y="3246120"/>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8066049" y="282702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8153400" y="1684020"/>
            <a:ext cx="914400" cy="9144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8066049" y="324612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Font typeface="Arial" panose="020B0604020202020204" pitchFamily="34" charset="0"/>
              <a:buNone/>
              <a:defRPr sz="1800" b="0" i="0" baseline="0">
                <a:solidFill>
                  <a:schemeClr val="accent1"/>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785307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Type2-6Grid">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2118732" y="364490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209800" y="160101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118732" y="429260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4103649" y="365760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4191000"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4103649" y="430530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6096000" y="3657600"/>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6175892"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6096000" y="4305300"/>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8066049" y="365760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8153400"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8066049" y="430530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37532" y="364551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228600" y="160162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37532" y="429321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3"/>
          <p:cNvSpPr>
            <a:spLocks noGrp="1"/>
          </p:cNvSpPr>
          <p:nvPr>
            <p:ph type="body" sz="quarter" idx="28"/>
          </p:nvPr>
        </p:nvSpPr>
        <p:spPr>
          <a:xfrm>
            <a:off x="10047249" y="3666836"/>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Picture Placeholder 8"/>
          <p:cNvSpPr>
            <a:spLocks noGrp="1"/>
          </p:cNvSpPr>
          <p:nvPr>
            <p:ph type="pic" sz="quarter" idx="29"/>
          </p:nvPr>
        </p:nvSpPr>
        <p:spPr>
          <a:xfrm>
            <a:off x="10134600" y="1609436"/>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6" name="Text Placeholder 13"/>
          <p:cNvSpPr>
            <a:spLocks noGrp="1"/>
          </p:cNvSpPr>
          <p:nvPr>
            <p:ph type="body" sz="quarter" idx="30"/>
          </p:nvPr>
        </p:nvSpPr>
        <p:spPr>
          <a:xfrm>
            <a:off x="10047249" y="4314536"/>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0"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38448242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Layout-5Grid">
    <p:bg>
      <p:bgPr>
        <a:solidFill>
          <a:schemeClr val="bg1"/>
        </a:solidFill>
        <a:effectLst/>
      </p:bgPr>
    </p:bg>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2532718" y="4118183"/>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623785" y="1873866"/>
            <a:ext cx="2168129" cy="2168129"/>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532718" y="4765883"/>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4935933" y="4111633"/>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5023283" y="1869798"/>
            <a:ext cx="2171386" cy="2171386"/>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4935933" y="4759333"/>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7320789" y="4111633"/>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7400680" y="1871660"/>
            <a:ext cx="2169523" cy="2169523"/>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7320789" y="4759333"/>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9709067" y="4111633"/>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9796417" y="1873866"/>
            <a:ext cx="2167318" cy="2167318"/>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9709067" y="4759333"/>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43085" y="4118793"/>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234152" y="1873866"/>
            <a:ext cx="2168739" cy="2168739"/>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43085" y="4766493"/>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7"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98426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anim calcmode="lin" valueType="num">
                                      <p:cBhvr>
                                        <p:cTn id="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anim calcmode="lin" valueType="num">
                                      <p:cBhvr>
                                        <p:cTn id="1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anim calcmode="lin" valueType="num">
                                      <p:cBhvr>
                                        <p:cTn id="24" dur="500" fill="hold"/>
                                        <p:tgtEl>
                                          <p:spTgt spid="9"/>
                                        </p:tgtEl>
                                        <p:attrNameLst>
                                          <p:attrName>ppt_x</p:attrName>
                                        </p:attrNameLst>
                                      </p:cBhvr>
                                      <p:tavLst>
                                        <p:tav tm="0">
                                          <p:val>
                                            <p:strVal val="#ppt_x"/>
                                          </p:val>
                                        </p:tav>
                                        <p:tav tm="100000">
                                          <p:val>
                                            <p:strVal val="#ppt_x"/>
                                          </p:val>
                                        </p:tav>
                                      </p:tavLst>
                                    </p:anim>
                                    <p:anim calcmode="lin" valueType="num">
                                      <p:cBhvr>
                                        <p:cTn id="25" dur="5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anim calcmode="lin" valueType="num">
                                      <p:cBhvr>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anim calcmode="lin" valueType="num">
                                      <p:cBhvr>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nodePh="1">
                                  <p:stCondLst>
                                    <p:cond delay="0"/>
                                  </p:stCondLst>
                                  <p:endCondLst>
                                    <p:cond evt="begin" delay="0">
                                      <p:tn val="37"/>
                                    </p:cond>
                                  </p:end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anim calcmode="lin" valueType="num">
                                      <p:cBhvr>
                                        <p:cTn id="40" dur="500" fill="hold"/>
                                        <p:tgtEl>
                                          <p:spTgt spid="13"/>
                                        </p:tgtEl>
                                        <p:attrNameLst>
                                          <p:attrName>ppt_x</p:attrName>
                                        </p:attrNameLst>
                                      </p:cBhvr>
                                      <p:tavLst>
                                        <p:tav tm="0">
                                          <p:val>
                                            <p:strVal val="#ppt_x"/>
                                          </p:val>
                                        </p:tav>
                                        <p:tav tm="100000">
                                          <p:val>
                                            <p:strVal val="#ppt_x"/>
                                          </p:val>
                                        </p:tav>
                                      </p:tavLst>
                                    </p:anim>
                                    <p:anim calcmode="lin" valueType="num">
                                      <p:cBhvr>
                                        <p:cTn id="41" dur="5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anim calcmode="lin" valueType="num">
                                      <p:cBhvr>
                                        <p:cTn id="4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500"/>
                                        <p:tgtEl>
                                          <p:spTgt spid="14">
                                            <p:txEl>
                                              <p:pRg st="0" end="0"/>
                                            </p:txEl>
                                          </p:spTgt>
                                        </p:tgtEl>
                                      </p:cBhvr>
                                    </p:animEffect>
                                    <p:anim calcmode="lin" valueType="num">
                                      <p:cBhvr>
                                        <p:cTn id="5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42" presetClass="entr" presetSubtype="0" fill="hold" grpId="0" nodeType="afterEffect" nodePh="1">
                                  <p:stCondLst>
                                    <p:cond delay="0"/>
                                  </p:stCondLst>
                                  <p:endCondLst>
                                    <p:cond evt="begin" delay="0">
                                      <p:tn val="53"/>
                                    </p:cond>
                                  </p:end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anim calcmode="lin" valueType="num">
                                      <p:cBhvr>
                                        <p:cTn id="56" dur="500" fill="hold"/>
                                        <p:tgtEl>
                                          <p:spTgt spid="16"/>
                                        </p:tgtEl>
                                        <p:attrNameLst>
                                          <p:attrName>ppt_x</p:attrName>
                                        </p:attrNameLst>
                                      </p:cBhvr>
                                      <p:tavLst>
                                        <p:tav tm="0">
                                          <p:val>
                                            <p:strVal val="#ppt_x"/>
                                          </p:val>
                                        </p:tav>
                                        <p:tav tm="100000">
                                          <p:val>
                                            <p:strVal val="#ppt_x"/>
                                          </p:val>
                                        </p:tav>
                                      </p:tavLst>
                                    </p:anim>
                                    <p:anim calcmode="lin" valueType="num">
                                      <p:cBhvr>
                                        <p:cTn id="57" dur="500" fill="hold"/>
                                        <p:tgtEl>
                                          <p:spTgt spid="1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500"/>
                                        <p:tgtEl>
                                          <p:spTgt spid="15">
                                            <p:txEl>
                                              <p:pRg st="0" end="0"/>
                                            </p:txEl>
                                          </p:spTgt>
                                        </p:tgtEl>
                                      </p:cBhvr>
                                    </p:animEffect>
                                    <p:anim calcmode="lin" valueType="num">
                                      <p:cBhvr>
                                        <p:cTn id="6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anim calcmode="lin" valueType="num">
                                      <p:cBhvr>
                                        <p:cTn id="6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42" presetClass="entr" presetSubtype="0" fill="hold" grpId="0" nodeType="afterEffect" nodePh="1">
                                  <p:stCondLst>
                                    <p:cond delay="0"/>
                                  </p:stCondLst>
                                  <p:endCondLst>
                                    <p:cond evt="begin" delay="0">
                                      <p:tn val="69"/>
                                    </p:cond>
                                  </p:end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anim calcmode="lin" valueType="num">
                                      <p:cBhvr>
                                        <p:cTn id="72" dur="500" fill="hold"/>
                                        <p:tgtEl>
                                          <p:spTgt spid="19"/>
                                        </p:tgtEl>
                                        <p:attrNameLst>
                                          <p:attrName>ppt_x</p:attrName>
                                        </p:attrNameLst>
                                      </p:cBhvr>
                                      <p:tavLst>
                                        <p:tav tm="0">
                                          <p:val>
                                            <p:strVal val="#ppt_x"/>
                                          </p:val>
                                        </p:tav>
                                        <p:tav tm="100000">
                                          <p:val>
                                            <p:strVal val="#ppt_x"/>
                                          </p:val>
                                        </p:tav>
                                      </p:tavLst>
                                    </p:anim>
                                    <p:anim calcmode="lin" valueType="num">
                                      <p:cBhvr>
                                        <p:cTn id="73" dur="500" fill="hold"/>
                                        <p:tgtEl>
                                          <p:spTgt spid="1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xEl>
                                              <p:pRg st="0" end="0"/>
                                            </p:txEl>
                                          </p:spTgt>
                                        </p:tgtEl>
                                        <p:attrNameLst>
                                          <p:attrName>style.visibility</p:attrName>
                                        </p:attrNameLst>
                                      </p:cBhvr>
                                      <p:to>
                                        <p:strVal val="visible"/>
                                      </p:to>
                                    </p:set>
                                    <p:animEffect transition="in" filter="fade">
                                      <p:cBhvr>
                                        <p:cTn id="76" dur="500"/>
                                        <p:tgtEl>
                                          <p:spTgt spid="18">
                                            <p:txEl>
                                              <p:pRg st="0" end="0"/>
                                            </p:txEl>
                                          </p:spTgt>
                                        </p:tgtEl>
                                      </p:cBhvr>
                                    </p:animEffect>
                                    <p:anim calcmode="lin" valueType="num">
                                      <p:cBhvr>
                                        <p:cTn id="7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7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anim calcmode="lin" valueType="num">
                                      <p:cBhvr>
                                        <p:cTn id="8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83"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p:bldP spid="14" grpId="0" build="p">
        <p:tmplLst>
          <p:tmpl lvl="1">
            <p:tnLst>
              <p:par>
                <p:cTn presetID="42"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Type2-4Grid">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162023" y="4359666"/>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43947" y="1545268"/>
            <a:ext cx="2741032" cy="2741032"/>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1" name="Text Placeholder 13"/>
          <p:cNvSpPr>
            <a:spLocks noGrp="1"/>
          </p:cNvSpPr>
          <p:nvPr>
            <p:ph type="body" sz="quarter" idx="15"/>
          </p:nvPr>
        </p:nvSpPr>
        <p:spPr>
          <a:xfrm>
            <a:off x="3147432" y="4362092"/>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16"/>
          </p:nvPr>
        </p:nvSpPr>
        <p:spPr>
          <a:xfrm>
            <a:off x="3238500" y="1546656"/>
            <a:ext cx="2743200" cy="2743200"/>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17"/>
          </p:nvPr>
        </p:nvSpPr>
        <p:spPr>
          <a:xfrm>
            <a:off x="9205332" y="4366944"/>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Picture Placeholder 8"/>
          <p:cNvSpPr>
            <a:spLocks noGrp="1"/>
          </p:cNvSpPr>
          <p:nvPr>
            <p:ph type="pic" sz="quarter" idx="18"/>
          </p:nvPr>
        </p:nvSpPr>
        <p:spPr>
          <a:xfrm>
            <a:off x="9220200" y="1553768"/>
            <a:ext cx="2743200" cy="2743200"/>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5" name="Text Placeholder 13"/>
          <p:cNvSpPr>
            <a:spLocks noGrp="1"/>
          </p:cNvSpPr>
          <p:nvPr>
            <p:ph type="body" sz="quarter" idx="19"/>
          </p:nvPr>
        </p:nvSpPr>
        <p:spPr>
          <a:xfrm>
            <a:off x="6131932" y="4364518"/>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6" name="Picture Placeholder 8"/>
          <p:cNvSpPr>
            <a:spLocks noGrp="1"/>
          </p:cNvSpPr>
          <p:nvPr>
            <p:ph type="pic" sz="quarter" idx="20"/>
          </p:nvPr>
        </p:nvSpPr>
        <p:spPr>
          <a:xfrm>
            <a:off x="6223000" y="1549400"/>
            <a:ext cx="2744012" cy="2744012"/>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5"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95935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fade">
                                      <p:cBhvr>
                                        <p:cTn id="23" dur="500"/>
                                        <p:tgtEl>
                                          <p:spTgt spid="21">
                                            <p:txEl>
                                              <p:pRg st="0" end="0"/>
                                            </p:txEl>
                                          </p:spTgt>
                                        </p:tgtEl>
                                      </p:cBhvr>
                                    </p:animEffect>
                                    <p:anim calcmode="lin" valueType="num">
                                      <p:cBhvr>
                                        <p:cTn id="24"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fade">
                                      <p:cBhvr>
                                        <p:cTn id="34" dur="500"/>
                                        <p:tgtEl>
                                          <p:spTgt spid="25">
                                            <p:txEl>
                                              <p:pRg st="0" end="0"/>
                                            </p:txEl>
                                          </p:spTgt>
                                        </p:tgtEl>
                                      </p:cBhvr>
                                    </p:animEffect>
                                    <p:anim calcmode="lin" valueType="num">
                                      <p:cBhvr>
                                        <p:cTn id="3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anim calcmode="lin" valueType="num">
                                      <p:cBhvr>
                                        <p:cTn id="41" dur="500" fill="hold"/>
                                        <p:tgtEl>
                                          <p:spTgt spid="24"/>
                                        </p:tgtEl>
                                        <p:attrNameLst>
                                          <p:attrName>ppt_x</p:attrName>
                                        </p:attrNameLst>
                                      </p:cBhvr>
                                      <p:tavLst>
                                        <p:tav tm="0">
                                          <p:val>
                                            <p:strVal val="#ppt_x"/>
                                          </p:val>
                                        </p:tav>
                                        <p:tav tm="100000">
                                          <p:val>
                                            <p:strVal val="#ppt_x"/>
                                          </p:val>
                                        </p:tav>
                                      </p:tavLst>
                                    </p:anim>
                                    <p:anim calcmode="lin" valueType="num">
                                      <p:cBhvr>
                                        <p:cTn id="42" dur="5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Effect transition="in" filter="fade">
                                      <p:cBhvr>
                                        <p:cTn id="45" dur="500"/>
                                        <p:tgtEl>
                                          <p:spTgt spid="23">
                                            <p:txEl>
                                              <p:pRg st="0" end="0"/>
                                            </p:txEl>
                                          </p:spTgt>
                                        </p:tgtEl>
                                      </p:cBhvr>
                                    </p:animEffect>
                                    <p:anim calcmode="lin" valueType="num">
                                      <p:cBhvr>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animBg="1"/>
      <p:bldP spid="21" grpId="0" build="p">
        <p:tmplLst>
          <p:tmpl lvl="1">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animBg="1"/>
      <p:bldP spid="25" grpId="0" build="p">
        <p:tmplLst>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Type4">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7000" y="2568575"/>
            <a:ext cx="5880100" cy="1720850"/>
          </a:xfrm>
          <a:prstGeom prst="rect">
            <a:avLst/>
          </a:prstGeom>
        </p:spPr>
        <p:txBody>
          <a:bodyPr anchor="ctr" anchorCtr="0"/>
          <a:lstStyle>
            <a:lvl1pPr marL="0" indent="0">
              <a:buFont typeface="Arial" charset="0"/>
              <a:buNone/>
              <a:tabLst/>
              <a:defRPr sz="6000" b="0" i="0">
                <a:solidFill>
                  <a:srgbClr val="5558AF"/>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13"/>
          <p:cNvSpPr>
            <a:spLocks noGrp="1"/>
          </p:cNvSpPr>
          <p:nvPr>
            <p:ph type="body" sz="quarter" idx="13"/>
          </p:nvPr>
        </p:nvSpPr>
        <p:spPr>
          <a:xfrm>
            <a:off x="6172200" y="4152900"/>
            <a:ext cx="1828800" cy="647700"/>
          </a:xfrm>
          <a:prstGeom prst="rect">
            <a:avLst/>
          </a:prstGeom>
        </p:spPr>
        <p:txBody>
          <a:bodyPr lIns="0" tIns="0" rIns="182880" bIns="0"/>
          <a:lstStyle>
            <a:lvl1pPr marL="0" indent="0" algn="l">
              <a:lnSpc>
                <a:spcPct val="100000"/>
              </a:lnSpc>
              <a:buFont typeface="Arial" charset="0"/>
              <a:buNone/>
              <a:tabLst/>
              <a:defRPr sz="16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Picture Placeholder 8"/>
          <p:cNvSpPr>
            <a:spLocks noGrp="1"/>
          </p:cNvSpPr>
          <p:nvPr>
            <p:ph type="pic" sz="quarter" idx="14"/>
          </p:nvPr>
        </p:nvSpPr>
        <p:spPr>
          <a:xfrm>
            <a:off x="6172200" y="2123068"/>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9" name="Text Placeholder 13"/>
          <p:cNvSpPr>
            <a:spLocks noGrp="1"/>
          </p:cNvSpPr>
          <p:nvPr>
            <p:ph type="body" sz="quarter" idx="16"/>
          </p:nvPr>
        </p:nvSpPr>
        <p:spPr>
          <a:xfrm>
            <a:off x="8153400" y="4165600"/>
            <a:ext cx="1828800" cy="647700"/>
          </a:xfrm>
          <a:prstGeom prst="rect">
            <a:avLst/>
          </a:prstGeom>
        </p:spPr>
        <p:txBody>
          <a:bodyPr lIns="0" tIns="0" rIns="182880" bIns="0"/>
          <a:lstStyle>
            <a:lvl1pPr marL="0" indent="0" algn="l">
              <a:lnSpc>
                <a:spcPct val="100000"/>
              </a:lnSpc>
              <a:buFont typeface="Arial" charset="0"/>
              <a:buNone/>
              <a:tabLst/>
              <a:defRPr sz="16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Picture Placeholder 8"/>
          <p:cNvSpPr>
            <a:spLocks noGrp="1"/>
          </p:cNvSpPr>
          <p:nvPr>
            <p:ph type="pic" sz="quarter" idx="17"/>
          </p:nvPr>
        </p:nvSpPr>
        <p:spPr>
          <a:xfrm>
            <a:off x="8153400" y="2123068"/>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9"/>
          </p:nvPr>
        </p:nvSpPr>
        <p:spPr>
          <a:xfrm>
            <a:off x="10138292" y="4165600"/>
            <a:ext cx="1828800" cy="647700"/>
          </a:xfrm>
          <a:prstGeom prst="rect">
            <a:avLst/>
          </a:prstGeom>
        </p:spPr>
        <p:txBody>
          <a:bodyPr lIns="0" tIns="0" rIns="182880" bIns="0"/>
          <a:lstStyle>
            <a:lvl1pPr marL="0" indent="0" algn="l">
              <a:lnSpc>
                <a:spcPct val="100000"/>
              </a:lnSpc>
              <a:buFont typeface="Arial" charset="0"/>
              <a:buNone/>
              <a:tabLst/>
              <a:defRPr sz="16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Picture Placeholder 8"/>
          <p:cNvSpPr>
            <a:spLocks noGrp="1"/>
          </p:cNvSpPr>
          <p:nvPr>
            <p:ph type="pic" sz="quarter" idx="20"/>
          </p:nvPr>
        </p:nvSpPr>
        <p:spPr>
          <a:xfrm>
            <a:off x="10138292" y="2123068"/>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3" name="Subtitle 2"/>
          <p:cNvSpPr>
            <a:spLocks noGrp="1"/>
          </p:cNvSpPr>
          <p:nvPr>
            <p:ph type="subTitle" idx="1"/>
          </p:nvPr>
        </p:nvSpPr>
        <p:spPr>
          <a:xfrm>
            <a:off x="136115" y="573989"/>
            <a:ext cx="3902485" cy="254000"/>
          </a:xfrm>
          <a:prstGeom prst="rect">
            <a:avLst/>
          </a:prstGeom>
        </p:spPr>
        <p:txBody>
          <a:bodyPr tIns="0" bIns="0">
            <a:noAutofit/>
          </a:bodyPr>
          <a:lstStyle>
            <a:lvl1pPr marL="0" indent="0" algn="l">
              <a:lnSpc>
                <a:spcPct val="100000"/>
              </a:lnSpc>
              <a:buNone/>
              <a:defRPr sz="11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9729496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Type5">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12192000" cy="6858000"/>
          </a:xfrm>
          <a:prstGeom prst="rect">
            <a:avLst/>
          </a:prstGeom>
        </p:spPr>
        <p:txBody>
          <a:bodyPr/>
          <a:lstStyle>
            <a:lvl1pPr marL="0" indent="0">
              <a:buNone/>
              <a:defRPr sz="2000">
                <a:solidFill>
                  <a:srgbClr val="16233A">
                    <a:alpha val="76000"/>
                  </a:srgb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14669097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Type6">
    <p:spTree>
      <p:nvGrpSpPr>
        <p:cNvPr id="1" name=""/>
        <p:cNvGrpSpPr/>
        <p:nvPr/>
      </p:nvGrpSpPr>
      <p:grpSpPr>
        <a:xfrm>
          <a:off x="0" y="0"/>
          <a:ext cx="0" cy="0"/>
          <a:chOff x="0" y="0"/>
          <a:chExt cx="0" cy="0"/>
        </a:xfrm>
      </p:grpSpPr>
      <p:sp>
        <p:nvSpPr>
          <p:cNvPr id="4" name="Text Placeholder 13"/>
          <p:cNvSpPr>
            <a:spLocks noGrp="1"/>
          </p:cNvSpPr>
          <p:nvPr>
            <p:ph type="body" sz="quarter" idx="12"/>
          </p:nvPr>
        </p:nvSpPr>
        <p:spPr>
          <a:xfrm>
            <a:off x="127000" y="2568575"/>
            <a:ext cx="9855200" cy="1720850"/>
          </a:xfrm>
          <a:prstGeom prst="rect">
            <a:avLst/>
          </a:prstGeom>
        </p:spPr>
        <p:txBody>
          <a:bodyPr anchor="ctr" anchorCtr="0"/>
          <a:lstStyle>
            <a:lvl1pPr marL="0" indent="0">
              <a:buFont typeface="Arial" charset="0"/>
              <a:buNone/>
              <a:tabLst/>
              <a:defRPr sz="4400" b="0" i="0">
                <a:solidFill>
                  <a:srgbClr val="5558AF"/>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ubtitle 2"/>
          <p:cNvSpPr>
            <a:spLocks noGrp="1"/>
          </p:cNvSpPr>
          <p:nvPr>
            <p:ph type="subTitle" idx="1"/>
          </p:nvPr>
        </p:nvSpPr>
        <p:spPr>
          <a:xfrm>
            <a:off x="136115" y="573989"/>
            <a:ext cx="3902485" cy="254000"/>
          </a:xfrm>
          <a:prstGeom prst="rect">
            <a:avLst/>
          </a:prstGeom>
        </p:spPr>
        <p:txBody>
          <a:bodyPr tIns="0" bIns="0">
            <a:noAutofit/>
          </a:bodyPr>
          <a:lstStyle>
            <a:lvl1pPr marL="0" indent="0" algn="l">
              <a:lnSpc>
                <a:spcPct val="100000"/>
              </a:lnSpc>
              <a:buNone/>
              <a:defRPr sz="11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1273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9F00-A9BC-4BC1-A150-ABDBF124FD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A80422-A96D-4E10-B704-C17558FFDC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43CBCCF-E90E-4E66-B607-BD055D95290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A50C4A-E318-46A1-A017-D033A4608A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7091618-78C2-48C1-B93E-146188208A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0D8880-E1D8-4936-8F10-40076E082BE6}"/>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8" name="Footer Placeholder 7">
            <a:extLst>
              <a:ext uri="{FF2B5EF4-FFF2-40B4-BE49-F238E27FC236}">
                <a16:creationId xmlns:a16="http://schemas.microsoft.com/office/drawing/2014/main" id="{7079A63F-A2EA-403E-BC00-1B6F564674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EA9583-58F0-45AE-B3E1-0DBF3F5EC007}"/>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2807997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ck on Mobil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3446" y="1079781"/>
            <a:ext cx="2285482" cy="4723152"/>
          </a:xfrm>
          <a:prstGeom prst="rect">
            <a:avLst/>
          </a:prstGeom>
        </p:spPr>
      </p:pic>
      <p:sp>
        <p:nvSpPr>
          <p:cNvPr id="10" name="Picture Placeholder 9"/>
          <p:cNvSpPr>
            <a:spLocks noGrp="1"/>
          </p:cNvSpPr>
          <p:nvPr>
            <p:ph type="pic" sz="quarter" idx="10"/>
          </p:nvPr>
        </p:nvSpPr>
        <p:spPr>
          <a:xfrm>
            <a:off x="3698360" y="1675241"/>
            <a:ext cx="1975104" cy="3502152"/>
          </a:xfrm>
          <a:prstGeom prst="rect">
            <a:avLst/>
          </a:prstGeom>
          <a:solidFill>
            <a:srgbClr val="EEF1F5"/>
          </a:solidFill>
        </p:spPr>
        <p:txBody>
          <a:bodyPr/>
          <a:lstStyle>
            <a:lvl1pPr marL="0" indent="0">
              <a:buNone/>
              <a:defRPr sz="2400">
                <a:latin typeface="Segoe UI" charset="0"/>
                <a:ea typeface="Segoe UI" charset="0"/>
                <a:cs typeface="Segoe UI" charset="0"/>
              </a:defRPr>
            </a:lvl1pPr>
          </a:lstStyle>
          <a:p>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09919" y="1081743"/>
            <a:ext cx="2285482" cy="4723152"/>
          </a:xfrm>
          <a:prstGeom prst="rect">
            <a:avLst/>
          </a:prstGeom>
        </p:spPr>
      </p:pic>
      <p:sp>
        <p:nvSpPr>
          <p:cNvPr id="14" name="Picture Placeholder 9"/>
          <p:cNvSpPr>
            <a:spLocks noGrp="1"/>
          </p:cNvSpPr>
          <p:nvPr>
            <p:ph type="pic" sz="quarter" idx="11"/>
          </p:nvPr>
        </p:nvSpPr>
        <p:spPr>
          <a:xfrm>
            <a:off x="6468933" y="1677203"/>
            <a:ext cx="1972274" cy="3500256"/>
          </a:xfrm>
          <a:prstGeom prst="rect">
            <a:avLst/>
          </a:prstGeom>
          <a:solidFill>
            <a:srgbClr val="EEF1F5"/>
          </a:solidFill>
        </p:spPr>
        <p:txBody>
          <a:bodyPr/>
          <a:lstStyle>
            <a:lvl1pPr marL="0" indent="0">
              <a:buNone/>
              <a:defRPr sz="2400">
                <a:latin typeface="Segoe UI" charset="0"/>
                <a:ea typeface="Segoe UI" charset="0"/>
                <a:cs typeface="Segoe UI" charset="0"/>
              </a:defRPr>
            </a:lvl1pPr>
          </a:lstStyle>
          <a:p>
            <a:endParaRPr lang="en-US"/>
          </a:p>
        </p:txBody>
      </p:sp>
      <p:sp>
        <p:nvSpPr>
          <p:cNvPr id="12"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3" y="1079781"/>
            <a:ext cx="2285482" cy="4723152"/>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6392" y="1081743"/>
            <a:ext cx="2285482" cy="4723152"/>
          </a:xfrm>
          <a:prstGeom prst="rect">
            <a:avLst/>
          </a:prstGeom>
        </p:spPr>
      </p:pic>
      <p:sp>
        <p:nvSpPr>
          <p:cNvPr id="3" name="Picture Placeholder 2"/>
          <p:cNvSpPr>
            <a:spLocks noGrp="1"/>
          </p:cNvSpPr>
          <p:nvPr>
            <p:ph type="pic" sz="quarter" idx="14"/>
          </p:nvPr>
        </p:nvSpPr>
        <p:spPr>
          <a:xfrm>
            <a:off x="936266" y="1675241"/>
            <a:ext cx="1975104" cy="3500437"/>
          </a:xfrm>
          <a:prstGeom prst="rect">
            <a:avLst/>
          </a:prstGeom>
          <a:solidFill>
            <a:srgbClr val="EEF1F5"/>
          </a:solidFill>
        </p:spPr>
        <p:txBody>
          <a:bodyPr/>
          <a:lstStyle/>
          <a:p>
            <a:endParaRPr lang="en-US"/>
          </a:p>
        </p:txBody>
      </p:sp>
      <p:sp>
        <p:nvSpPr>
          <p:cNvPr id="6" name="Picture Placeholder 5"/>
          <p:cNvSpPr>
            <a:spLocks noGrp="1"/>
          </p:cNvSpPr>
          <p:nvPr>
            <p:ph type="pic" sz="quarter" idx="15"/>
          </p:nvPr>
        </p:nvSpPr>
        <p:spPr>
          <a:xfrm>
            <a:off x="9234488" y="1674813"/>
            <a:ext cx="1975104" cy="3500437"/>
          </a:xfrm>
          <a:prstGeom prst="rect">
            <a:avLst/>
          </a:prstGeom>
          <a:solidFill>
            <a:srgbClr val="EEF1F5"/>
          </a:solidFill>
        </p:spPr>
        <p:txBody>
          <a:bodyPr/>
          <a:lstStyle/>
          <a:p>
            <a:endParaRPr lang="en-US"/>
          </a:p>
        </p:txBody>
      </p:sp>
    </p:spTree>
    <p:extLst>
      <p:ext uri="{BB962C8B-B14F-4D97-AF65-F5344CB8AC3E}">
        <p14:creationId xmlns:p14="http://schemas.microsoft.com/office/powerpoint/2010/main" val="172057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prstGeom prst="rect">
            <a:avLst/>
          </a:prstGeom>
        </p:spPr>
        <p:txBody>
          <a:bodyPr/>
          <a:lstStyle>
            <a:lvl1pPr marL="0" indent="0">
              <a:buNone/>
              <a:defRPr/>
            </a:lvl1pPr>
          </a:lstStyle>
          <a:p>
            <a:endParaRPr lang="en-US"/>
          </a:p>
        </p:txBody>
      </p:sp>
      <p:sp>
        <p:nvSpPr>
          <p:cNvPr id="6" name="Text Placeholder 6"/>
          <p:cNvSpPr>
            <a:spLocks noGrp="1"/>
          </p:cNvSpPr>
          <p:nvPr>
            <p:ph type="body" sz="quarter" idx="10"/>
          </p:nvPr>
        </p:nvSpPr>
        <p:spPr>
          <a:xfrm>
            <a:off x="0" y="5575642"/>
            <a:ext cx="2512194" cy="427809"/>
          </a:xfrm>
          <a:prstGeom prst="rect">
            <a:avLst/>
          </a:prstGeom>
          <a:solidFill>
            <a:srgbClr val="5558AF"/>
          </a:solidFill>
          <a:ln>
            <a:noFill/>
          </a:ln>
        </p:spPr>
        <p:txBody>
          <a:bodyPr wrap="square" tIns="118872" rIns="182880" bIns="137160" anchor="ctr" anchorCtr="0">
            <a:spAutoFit/>
          </a:bodyPr>
          <a:lstStyle>
            <a:lvl1pPr marL="137160" indent="0">
              <a:lnSpc>
                <a:spcPct val="100000"/>
              </a:lnSpc>
              <a:buNone/>
              <a:defRPr sz="1100" b="1" i="0">
                <a:solidFill>
                  <a:schemeClr val="bg1"/>
                </a:solidFill>
                <a:latin typeface="Segoe UI Semibold" charset="0"/>
                <a:ea typeface="Segoe UI Semibold" charset="0"/>
                <a:cs typeface="Segoe UI Semibold" charset="0"/>
              </a:defRPr>
            </a:lvl1pPr>
          </a:lstStyle>
          <a:p>
            <a:pPr lvl="0"/>
            <a:r>
              <a:rPr lang="en-US"/>
              <a:t>Click to edit Master text styles</a:t>
            </a:r>
          </a:p>
        </p:txBody>
      </p:sp>
    </p:spTree>
    <p:extLst>
      <p:ext uri="{BB962C8B-B14F-4D97-AF65-F5344CB8AC3E}">
        <p14:creationId xmlns:p14="http://schemas.microsoft.com/office/powerpoint/2010/main" val="2221834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ock On Deskto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Picture Placeholder 15"/>
          <p:cNvSpPr>
            <a:spLocks noGrp="1"/>
          </p:cNvSpPr>
          <p:nvPr>
            <p:ph type="pic" sz="quarter" idx="11"/>
          </p:nvPr>
        </p:nvSpPr>
        <p:spPr>
          <a:xfrm>
            <a:off x="1058863" y="594518"/>
            <a:ext cx="10082187" cy="5668963"/>
          </a:xfrm>
          <a:prstGeom prst="rect">
            <a:avLst/>
          </a:prstGeom>
          <a:solidFill>
            <a:schemeClr val="bg2"/>
          </a:solidFill>
          <a:effectLst>
            <a:outerShdw blurRad="127000" algn="ctr" rotWithShape="0">
              <a:srgbClr val="16233A">
                <a:alpha val="27000"/>
              </a:srgbClr>
            </a:outerShdw>
          </a:effectLst>
        </p:spPr>
        <p:txBody>
          <a:bodyPr/>
          <a:lstStyle>
            <a:lvl1pPr marL="0" indent="0">
              <a:buNone/>
              <a:defRPr sz="2400">
                <a:latin typeface="Segoe UI" charset="0"/>
                <a:ea typeface="Segoe UI" charset="0"/>
                <a:cs typeface="Segoe UI" charset="0"/>
              </a:defRPr>
            </a:lvl1pPr>
          </a:lstStyle>
          <a:p>
            <a:endParaRPr lang="en-US"/>
          </a:p>
        </p:txBody>
      </p:sp>
      <p:sp>
        <p:nvSpPr>
          <p:cNvPr id="14" name="Text Placeholder 6"/>
          <p:cNvSpPr>
            <a:spLocks noGrp="1"/>
          </p:cNvSpPr>
          <p:nvPr>
            <p:ph type="body" sz="quarter" idx="10"/>
          </p:nvPr>
        </p:nvSpPr>
        <p:spPr>
          <a:xfrm>
            <a:off x="0" y="5575642"/>
            <a:ext cx="2512194" cy="427809"/>
          </a:xfrm>
          <a:prstGeom prst="rect">
            <a:avLst/>
          </a:prstGeom>
          <a:solidFill>
            <a:srgbClr val="5558AF"/>
          </a:solidFill>
          <a:ln>
            <a:noFill/>
          </a:ln>
        </p:spPr>
        <p:txBody>
          <a:bodyPr wrap="square" tIns="118872" rIns="182880" bIns="137160" anchor="ctr" anchorCtr="0">
            <a:spAutoFit/>
          </a:bodyPr>
          <a:lstStyle>
            <a:lvl1pPr marL="137160" indent="0">
              <a:lnSpc>
                <a:spcPct val="100000"/>
              </a:lnSpc>
              <a:buNone/>
              <a:defRPr sz="1100" b="1" i="0">
                <a:solidFill>
                  <a:schemeClr val="bg1"/>
                </a:solidFill>
                <a:latin typeface="Segoe UI Semibold" charset="0"/>
                <a:ea typeface="Segoe UI Semibold" charset="0"/>
                <a:cs typeface="Segoe UI Semibold" charset="0"/>
              </a:defRPr>
            </a:lvl1pPr>
          </a:lstStyle>
          <a:p>
            <a:pPr lvl="0"/>
            <a:r>
              <a:rPr lang="en-US"/>
              <a:t>Click to edit Master text styles</a:t>
            </a:r>
          </a:p>
        </p:txBody>
      </p:sp>
    </p:spTree>
    <p:extLst>
      <p:ext uri="{BB962C8B-B14F-4D97-AF65-F5344CB8AC3E}">
        <p14:creationId xmlns:p14="http://schemas.microsoft.com/office/powerpoint/2010/main" val="6171566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Layout-SidebyS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38225" y="1549400"/>
            <a:ext cx="5791200" cy="3276600"/>
          </a:xfrm>
          <a:prstGeom prst="rect">
            <a:avLst/>
          </a:prstGeom>
          <a:solidFill>
            <a:srgbClr val="EEF1F5"/>
          </a:solidFill>
        </p:spPr>
        <p:txBody>
          <a:bodyPr/>
          <a:lstStyle>
            <a:lvl1pPr marL="0" indent="0">
              <a:buNone/>
              <a:defRPr sz="2000">
                <a:solidFill>
                  <a:srgbClr val="16233A"/>
                </a:solidFill>
                <a:latin typeface="Segoe UI" charset="0"/>
                <a:ea typeface="Segoe UI" charset="0"/>
                <a:cs typeface="Segoe UI" charset="0"/>
              </a:defRPr>
            </a:lvl1pPr>
          </a:lstStyle>
          <a:p>
            <a:endParaRPr lang="en-US"/>
          </a:p>
        </p:txBody>
      </p:sp>
      <p:sp>
        <p:nvSpPr>
          <p:cNvPr id="9" name="TextBox 8"/>
          <p:cNvSpPr txBox="1"/>
          <p:nvPr userDrawn="1"/>
        </p:nvSpPr>
        <p:spPr>
          <a:xfrm>
            <a:off x="158261" y="6497475"/>
            <a:ext cx="1899139"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6233A">
                    <a:alpha val="86000"/>
                  </a:srgbClr>
                </a:solidFill>
                <a:effectLst/>
                <a:uLnTx/>
                <a:uFillTx/>
                <a:latin typeface="Segoe UI Light" panose="020B0502040204020203" pitchFamily="34" charset="0"/>
                <a:cs typeface="Segoe UI Light" panose="020B0502040204020203" pitchFamily="34" charset="0"/>
              </a:rPr>
              <a:t>Microsoft Confidential</a:t>
            </a:r>
          </a:p>
        </p:txBody>
      </p:sp>
      <p:sp>
        <p:nvSpPr>
          <p:cNvPr id="11" name="Text Placeholder 13"/>
          <p:cNvSpPr>
            <a:spLocks noGrp="1"/>
          </p:cNvSpPr>
          <p:nvPr>
            <p:ph type="body" sz="quarter" idx="12"/>
          </p:nvPr>
        </p:nvSpPr>
        <p:spPr>
          <a:xfrm>
            <a:off x="139700" y="4957787"/>
            <a:ext cx="5880100" cy="278298"/>
          </a:xfrm>
          <a:prstGeom prst="rect">
            <a:avLst/>
          </a:prstGeom>
        </p:spPr>
        <p:txBody>
          <a:bodyPr anchor="t" anchorCtr="0"/>
          <a:lstStyle>
            <a:lvl1pPr marL="0" indent="0">
              <a:buFont typeface="Arial" charset="0"/>
              <a:buNone/>
              <a:tabLst/>
              <a:defRPr sz="16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3"/>
          </p:nvPr>
        </p:nvSpPr>
        <p:spPr>
          <a:xfrm>
            <a:off x="6084518" y="4958150"/>
            <a:ext cx="5880100" cy="278298"/>
          </a:xfrm>
          <a:prstGeom prst="rect">
            <a:avLst/>
          </a:prstGeom>
        </p:spPr>
        <p:txBody>
          <a:bodyPr anchor="t" anchorCtr="0"/>
          <a:lstStyle>
            <a:lvl1pPr marL="0" indent="0">
              <a:buFont typeface="Arial" charset="0"/>
              <a:buNone/>
              <a:tabLst/>
              <a:defRPr sz="16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5"/>
          <p:cNvSpPr>
            <a:spLocks noGrp="1"/>
          </p:cNvSpPr>
          <p:nvPr>
            <p:ph type="pic" sz="quarter" idx="14"/>
          </p:nvPr>
        </p:nvSpPr>
        <p:spPr>
          <a:xfrm>
            <a:off x="6172200" y="1549399"/>
            <a:ext cx="5791200" cy="3276601"/>
          </a:xfrm>
          <a:prstGeom prst="rect">
            <a:avLst/>
          </a:prstGeom>
          <a:solidFill>
            <a:srgbClr val="EEF1F5"/>
          </a:solidFill>
        </p:spPr>
        <p:txBody>
          <a:bodyPr/>
          <a:lstStyle>
            <a:lvl1pPr marL="0" indent="0">
              <a:buNone/>
              <a:defRPr sz="2000">
                <a:solidFill>
                  <a:srgbClr val="16233A"/>
                </a:solidFill>
                <a:latin typeface="Segoe UI" charset="0"/>
                <a:ea typeface="Segoe UI" charset="0"/>
                <a:cs typeface="Segoe UI" charset="0"/>
              </a:defRPr>
            </a:lvl1pPr>
          </a:lstStyle>
          <a:p>
            <a:endParaRPr lang="en-US"/>
          </a:p>
        </p:txBody>
      </p:sp>
      <p:sp>
        <p:nvSpPr>
          <p:cNvPr id="16"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23828360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191000" y="1113873"/>
            <a:ext cx="7772400" cy="4873041"/>
          </a:xfrm>
          <a:prstGeom prst="rect">
            <a:avLst/>
          </a:prstGeom>
          <a:solidFill>
            <a:srgbClr val="EEF1F5"/>
          </a:solidFill>
        </p:spPr>
        <p:txBody>
          <a:bodyPr/>
          <a:lstStyle>
            <a:lvl1pPr marL="0" indent="0">
              <a:buNone/>
              <a:defRPr sz="2000">
                <a:solidFill>
                  <a:srgbClr val="16233A"/>
                </a:solidFill>
                <a:latin typeface="Segoe UI" charset="0"/>
                <a:ea typeface="Segoe UI" charset="0"/>
                <a:cs typeface="Segoe UI" charset="0"/>
              </a:defRPr>
            </a:lvl1pPr>
          </a:lstStyle>
          <a:p>
            <a:endParaRPr lang="en-US"/>
          </a:p>
        </p:txBody>
      </p:sp>
      <p:sp>
        <p:nvSpPr>
          <p:cNvPr id="8" name="TextBox 7"/>
          <p:cNvSpPr txBox="1"/>
          <p:nvPr userDrawn="1"/>
        </p:nvSpPr>
        <p:spPr>
          <a:xfrm>
            <a:off x="158261" y="6497475"/>
            <a:ext cx="1899139"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6233A">
                    <a:alpha val="86000"/>
                  </a:srgbClr>
                </a:solidFill>
                <a:effectLst/>
                <a:uLnTx/>
                <a:uFillTx/>
                <a:latin typeface="Segoe UI Light" panose="020B0502040204020203" pitchFamily="34" charset="0"/>
                <a:cs typeface="Segoe UI Light" panose="020B0502040204020203" pitchFamily="34" charset="0"/>
              </a:rPr>
              <a:t>Microsoft Confidential</a:t>
            </a:r>
          </a:p>
        </p:txBody>
      </p:sp>
      <p:sp>
        <p:nvSpPr>
          <p:cNvPr id="9" name="Text Placeholder 13"/>
          <p:cNvSpPr>
            <a:spLocks noGrp="1"/>
          </p:cNvSpPr>
          <p:nvPr>
            <p:ph type="body" sz="quarter" idx="12" hasCustomPrompt="1"/>
          </p:nvPr>
        </p:nvSpPr>
        <p:spPr>
          <a:xfrm>
            <a:off x="139700" y="2178050"/>
            <a:ext cx="3898900" cy="2501900"/>
          </a:xfrm>
          <a:prstGeom prst="rect">
            <a:avLst/>
          </a:prstGeom>
        </p:spPr>
        <p:txBody>
          <a:bodyPr anchor="ctr" anchorCtr="0"/>
          <a:lstStyle>
            <a:lvl1pPr marL="9525" indent="0">
              <a:lnSpc>
                <a:spcPct val="100000"/>
              </a:lnSpc>
              <a:buFont typeface="Arial" charset="0"/>
              <a:buNone/>
              <a:tabLst/>
              <a:defRPr sz="1600" b="0" i="0">
                <a:solidFill>
                  <a:srgbClr val="16233A">
                    <a:alpha val="76000"/>
                  </a:srgbClr>
                </a:solidFill>
                <a:latin typeface="Segoe UI Semilight" charset="0"/>
                <a:ea typeface="Segoe UI Semilight" charset="0"/>
                <a:cs typeface="Segoe UI Semilight" charset="0"/>
              </a:defRPr>
            </a:lvl1pPr>
            <a:lvl2pPr marL="400050" indent="-171450">
              <a:buFont typeface="Arial" charset="0"/>
              <a:buChar char="•"/>
              <a:tabLst/>
              <a:defRPr sz="1100">
                <a:solidFill>
                  <a:srgbClr val="16233A">
                    <a:alpha val="74000"/>
                  </a:srgbClr>
                </a:solidFill>
                <a:latin typeface="Segoe UI" charset="0"/>
                <a:ea typeface="Segoe UI" charset="0"/>
                <a:cs typeface="Segoe UI" charset="0"/>
              </a:defRPr>
            </a:lvl2pPr>
            <a:lvl3pPr marL="744538" indent="-173038">
              <a:buFont typeface="Arial" charset="0"/>
              <a:buChar char="•"/>
              <a:tabLst/>
              <a:defRPr sz="1100">
                <a:solidFill>
                  <a:srgbClr val="16233A">
                    <a:alpha val="74000"/>
                  </a:srgbClr>
                </a:solidFill>
                <a:latin typeface="Segoe UI" charset="0"/>
                <a:ea typeface="Segoe UI" charset="0"/>
                <a:cs typeface="Segoe UI" charset="0"/>
              </a:defRPr>
            </a:lvl3pPr>
            <a:lvl4pPr marL="1371600" indent="0">
              <a:buNone/>
              <a:defRPr/>
            </a:lvl4pPr>
            <a:lvl5pPr marL="1828800" indent="0">
              <a:buNone/>
              <a:defRPr/>
            </a:lvl5pPr>
          </a:lstStyle>
          <a:p>
            <a:pPr lvl="0"/>
            <a:r>
              <a:rPr lang="en-US"/>
              <a:t>Click to edit Master text styles		</a:t>
            </a:r>
          </a:p>
          <a:p>
            <a:pPr lvl="0"/>
            <a:endParaRPr lang="en-US"/>
          </a:p>
        </p:txBody>
      </p:sp>
      <p:sp>
        <p:nvSpPr>
          <p:cNvPr id="12"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34887014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Layout-5Gri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482600"/>
            <a:ext cx="3902485" cy="254000"/>
          </a:xfrm>
          <a:prstGeom prst="rect">
            <a:avLst/>
          </a:prstGeom>
        </p:spPr>
        <p:txBody>
          <a:bodyPr tIns="0" bIns="0">
            <a:noAutofit/>
          </a:bodyPr>
          <a:lstStyle>
            <a:lvl1pPr marL="0" indent="0" algn="l">
              <a:lnSpc>
                <a:spcPct val="100000"/>
              </a:lnSpc>
              <a:buNone/>
              <a:defRPr sz="1600" b="0" i="0" baseline="0">
                <a:solidFill>
                  <a:srgbClr val="16233A">
                    <a:alpha val="76000"/>
                  </a:srgb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Title 18"/>
          <p:cNvSpPr>
            <a:spLocks noGrp="1"/>
          </p:cNvSpPr>
          <p:nvPr>
            <p:ph type="title"/>
          </p:nvPr>
        </p:nvSpPr>
        <p:spPr>
          <a:xfrm>
            <a:off x="139700" y="177800"/>
            <a:ext cx="3898900" cy="358775"/>
          </a:xfrm>
          <a:prstGeom prst="rect">
            <a:avLst/>
          </a:prstGeom>
        </p:spPr>
        <p:txBody>
          <a:bodyPr/>
          <a:lstStyle>
            <a:lvl1pPr>
              <a:defRPr sz="1600" b="1" i="0">
                <a:latin typeface="Segoe UI Semibold" charset="0"/>
                <a:ea typeface="Segoe UI Semibold" charset="0"/>
                <a:cs typeface="Segoe UI Semibold" charset="0"/>
              </a:defRPr>
            </a:lvl1pPr>
          </a:lstStyle>
          <a:p>
            <a:r>
              <a:rPr lang="en-US"/>
              <a:t>Click to edit Master title style</a:t>
            </a:r>
          </a:p>
        </p:txBody>
      </p:sp>
      <p:sp>
        <p:nvSpPr>
          <p:cNvPr id="6" name="Text Placeholder 13"/>
          <p:cNvSpPr>
            <a:spLocks noGrp="1"/>
          </p:cNvSpPr>
          <p:nvPr>
            <p:ph type="body" sz="quarter" idx="12"/>
          </p:nvPr>
        </p:nvSpPr>
        <p:spPr>
          <a:xfrm>
            <a:off x="3110134" y="350600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3201202" y="160101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3110134" y="415370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5095051" y="349945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5182402"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5095051" y="414715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7077777" y="3499450"/>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7157669"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7077777" y="4147150"/>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9076701" y="349945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9164052"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9076701" y="414715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128934" y="350661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1220002" y="160162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128934" y="415431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7914583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8_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4F508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35068106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3158-1CCE-9D48-90E1-6B33BC62E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1C2E45-B329-FA4C-9669-22C7C138F4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40E5EE-D47F-4346-B5A4-97E229F958EA}"/>
              </a:ext>
            </a:extLst>
          </p:cNvPr>
          <p:cNvSpPr>
            <a:spLocks noGrp="1"/>
          </p:cNvSpPr>
          <p:nvPr>
            <p:ph type="dt" sz="half" idx="10"/>
          </p:nvPr>
        </p:nvSpPr>
        <p:spPr/>
        <p:txBody>
          <a:bodyPr/>
          <a:lstStyle/>
          <a:p>
            <a:fld id="{1B15A6E4-DA89-C240-B40D-06B995D085EF}" type="datetimeFigureOut">
              <a:rPr lang="en-US" smtClean="0"/>
              <a:t>2/8/2020</a:t>
            </a:fld>
            <a:endParaRPr lang="en-US"/>
          </a:p>
        </p:txBody>
      </p:sp>
      <p:sp>
        <p:nvSpPr>
          <p:cNvPr id="5" name="Footer Placeholder 4">
            <a:extLst>
              <a:ext uri="{FF2B5EF4-FFF2-40B4-BE49-F238E27FC236}">
                <a16:creationId xmlns:a16="http://schemas.microsoft.com/office/drawing/2014/main" id="{C4D1D9E4-65D3-954A-8E7A-A164E5713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028FD-3E96-AC4F-90A2-76F944D4A99B}"/>
              </a:ext>
            </a:extLst>
          </p:cNvPr>
          <p:cNvSpPr>
            <a:spLocks noGrp="1"/>
          </p:cNvSpPr>
          <p:nvPr>
            <p:ph type="sldNum" sz="quarter" idx="12"/>
          </p:nvPr>
        </p:nvSpPr>
        <p:spPr/>
        <p:txBody>
          <a:bodyPr/>
          <a:lstStyle/>
          <a:p>
            <a:fld id="{E7BE7BF8-411A-9947-8596-D12316C8DF26}" type="slidenum">
              <a:rPr lang="en-US" smtClean="0"/>
              <a:t>‹#›</a:t>
            </a:fld>
            <a:endParaRPr lang="en-US"/>
          </a:p>
        </p:txBody>
      </p:sp>
    </p:spTree>
    <p:extLst>
      <p:ext uri="{BB962C8B-B14F-4D97-AF65-F5344CB8AC3E}">
        <p14:creationId xmlns:p14="http://schemas.microsoft.com/office/powerpoint/2010/main" val="7233981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135926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blue">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510799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53A76-314D-4CF1-BB32-0142A31A22DB}"/>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4" name="Footer Placeholder 3">
            <a:extLst>
              <a:ext uri="{FF2B5EF4-FFF2-40B4-BE49-F238E27FC236}">
                <a16:creationId xmlns:a16="http://schemas.microsoft.com/office/drawing/2014/main" id="{5A4ED5C5-FDE9-4FFA-B376-B3DDDDB154F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4F933E-81DD-4286-9402-E83874CB6F3D}"/>
              </a:ext>
            </a:extLst>
          </p:cNvPr>
          <p:cNvSpPr>
            <a:spLocks noGrp="1"/>
          </p:cNvSpPr>
          <p:nvPr>
            <p:ph type="sldNum" sz="quarter" idx="12"/>
          </p:nvPr>
        </p:nvSpPr>
        <p:spPr/>
        <p:txBody>
          <a:bodyPr/>
          <a:lstStyle/>
          <a:p>
            <a:fld id="{C94680CB-AC2C-4275-BB96-696CE0A0B5E0}" type="slidenum">
              <a:rPr lang="en-IN" smtClean="0"/>
              <a:t>‹#›</a:t>
            </a:fld>
            <a:endParaRPr lang="en-IN"/>
          </a:p>
        </p:txBody>
      </p:sp>
      <p:pic>
        <p:nvPicPr>
          <p:cNvPr id="11" name="Picture 2" descr="https://upload.wikimedia.org/wikipedia/commons/thumb/9/96/Microsoft_logo_(2012).svg/2000px-Microsoft_logo_(2012).svg.png">
            <a:extLst>
              <a:ext uri="{FF2B5EF4-FFF2-40B4-BE49-F238E27FC236}">
                <a16:creationId xmlns:a16="http://schemas.microsoft.com/office/drawing/2014/main" id="{1AEF5B12-C8DC-437E-8EB2-AFA7819E271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24376" y="6228577"/>
            <a:ext cx="1714034"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B140B7D-24FB-46A0-BB5A-F32FF436B33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5321" y="295722"/>
            <a:ext cx="2121352" cy="1117894"/>
          </a:xfrm>
          <a:prstGeom prst="rect">
            <a:avLst/>
          </a:prstGeom>
        </p:spPr>
      </p:pic>
      <p:pic>
        <p:nvPicPr>
          <p:cNvPr id="20" name="Picture 19" descr="A close up of a logo&#10;&#10;Description automatically generated">
            <a:extLst>
              <a:ext uri="{FF2B5EF4-FFF2-40B4-BE49-F238E27FC236}">
                <a16:creationId xmlns:a16="http://schemas.microsoft.com/office/drawing/2014/main" id="{3992E77D-DFC6-4341-93D5-30F74FD6C2C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30358" y="269942"/>
            <a:ext cx="1333910" cy="1169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8818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slide blu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CCB7C1-C6A7-466A-BE2D-1C84DAA60129}"/>
              </a:ext>
            </a:extLst>
          </p:cNvPr>
          <p:cNvSpPr/>
          <p:nvPr userDrawn="1"/>
        </p:nvSpPr>
        <p:spPr bwMode="auto">
          <a:xfrm>
            <a:off x="0" y="0"/>
            <a:ext cx="10406743"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2775614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0390678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32679122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353556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855185148"/>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342162862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62016697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7795769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2160816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39505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33984-3349-49D7-8D11-8CA1317F13DA}"/>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3" name="Footer Placeholder 2">
            <a:extLst>
              <a:ext uri="{FF2B5EF4-FFF2-40B4-BE49-F238E27FC236}">
                <a16:creationId xmlns:a16="http://schemas.microsoft.com/office/drawing/2014/main" id="{5BC58281-1769-4F9B-9DC4-3237CC3E68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31821C-3EB8-421D-B5C7-FB1FBAC8277B}"/>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21303378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6496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146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ank you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B4E5D379-8A6F-4F8A-AE3E-368C174696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527105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88BBF88D-B97C-4F45-9617-663CF4FB251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3199094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232250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942AB15-8917-48E4-AB78-50AD22BA0474}"/>
              </a:ext>
            </a:extLst>
          </p:cNvPr>
          <p:cNvSpPr>
            <a:spLocks noGrp="1"/>
          </p:cNvSpPr>
          <p:nvPr>
            <p:ph type="media" sz="quarter" idx="10" hasCustomPrompt="1"/>
          </p:nvPr>
        </p:nvSpPr>
        <p:spPr>
          <a:xfrm>
            <a:off x="0" y="0"/>
            <a:ext cx="12192000" cy="6858000"/>
          </a:xfrm>
          <a:solidFill>
            <a:schemeClr val="tx1"/>
          </a:solidFill>
        </p:spPr>
        <p:txBody>
          <a:bodyPr lIns="457200" anchor="ctr">
            <a:noAutofit/>
          </a:bodyPr>
          <a:lstStyle>
            <a:lvl1pPr>
              <a:defRPr sz="4000">
                <a:solidFill>
                  <a:schemeClr val="tx1"/>
                </a:solidFill>
                <a:latin typeface="+mj-lt"/>
              </a:defRPr>
            </a:lvl1pPr>
          </a:lstStyle>
          <a:p>
            <a:r>
              <a:rPr lang="en-US"/>
              <a:t>Video</a:t>
            </a:r>
          </a:p>
        </p:txBody>
      </p:sp>
      <p:sp>
        <p:nvSpPr>
          <p:cNvPr id="2" name="Title 1">
            <a:extLst>
              <a:ext uri="{FF2B5EF4-FFF2-40B4-BE49-F238E27FC236}">
                <a16:creationId xmlns:a16="http://schemas.microsoft.com/office/drawing/2014/main" id="{173761EF-9BE3-4F28-9112-33B2822025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279471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582326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7383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321545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4B53BC"/>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86424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3FC15-E003-492D-AC67-66F19AA93B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3152FC-803E-48DA-B2E1-792D17A2E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68FBF6-911A-4A59-8FD1-7DC27AA64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E01764-29F7-408B-9DB4-2F5A88BC363B}"/>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6" name="Footer Placeholder 5">
            <a:extLst>
              <a:ext uri="{FF2B5EF4-FFF2-40B4-BE49-F238E27FC236}">
                <a16:creationId xmlns:a16="http://schemas.microsoft.com/office/drawing/2014/main" id="{19760700-8312-4799-BC28-15FAE57734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BEB719-FBDD-48A6-B148-805F5EFA8D1D}"/>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0495500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0484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7982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54081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63860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7129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362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9828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8255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5514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68290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4149-07E9-42BC-80A5-1BAF0A4BB5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F944F5-092C-44BA-A31D-32F042CC3B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C3BBA6-B448-47AD-851A-9DE8B1753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51C28C-3597-4810-B4BD-777C7C0B16A3}"/>
              </a:ext>
            </a:extLst>
          </p:cNvPr>
          <p:cNvSpPr>
            <a:spLocks noGrp="1"/>
          </p:cNvSpPr>
          <p:nvPr>
            <p:ph type="dt" sz="half" idx="10"/>
          </p:nvPr>
        </p:nvSpPr>
        <p:spPr/>
        <p:txBody>
          <a:bodyPr/>
          <a:lstStyle/>
          <a:p>
            <a:fld id="{D5F645B3-BBED-4308-8800-55405113B090}" type="datetimeFigureOut">
              <a:rPr lang="en-IN" smtClean="0"/>
              <a:t>08-02-2020</a:t>
            </a:fld>
            <a:endParaRPr lang="en-IN"/>
          </a:p>
        </p:txBody>
      </p:sp>
      <p:sp>
        <p:nvSpPr>
          <p:cNvPr id="6" name="Footer Placeholder 5">
            <a:extLst>
              <a:ext uri="{FF2B5EF4-FFF2-40B4-BE49-F238E27FC236}">
                <a16:creationId xmlns:a16="http://schemas.microsoft.com/office/drawing/2014/main" id="{9C892B9F-37EE-4B9C-9C6F-FB9D55CE18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E9A683-E48C-43FE-8BE4-466967FF5E67}"/>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30117809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4856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95279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608815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7387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623314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678238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17941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93229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188153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12609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23.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22.emf"/><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image" Target="../media/image30.png"/><Relationship Id="rId5" Type="http://schemas.openxmlformats.org/officeDocument/2006/relationships/image" Target="../media/image22.em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image" Target="../media/image31.emf"/><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theme" Target="../theme/theme5.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image" Target="../media/image31.emf"/><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theme" Target="../theme/theme6.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image" Target="../media/image22.emf"/><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87577-7F67-4E5D-8D79-F61D5631F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736F19-8735-4782-9BE4-FE135F04F3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9D24CCEC-2AFB-4E00-A4F6-987AF4FCBC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F645B3-BBED-4308-8800-55405113B090}" type="datetimeFigureOut">
              <a:rPr lang="en-IN" smtClean="0"/>
              <a:t>08-02-2020</a:t>
            </a:fld>
            <a:endParaRPr lang="en-IN"/>
          </a:p>
        </p:txBody>
      </p:sp>
      <p:sp>
        <p:nvSpPr>
          <p:cNvPr id="5" name="Footer Placeholder 4">
            <a:extLst>
              <a:ext uri="{FF2B5EF4-FFF2-40B4-BE49-F238E27FC236}">
                <a16:creationId xmlns:a16="http://schemas.microsoft.com/office/drawing/2014/main" id="{52AE3616-A83B-4EBE-8263-8188EDD8C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9C1A306-2507-404E-9C31-DB74DE6C8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4680CB-AC2C-4275-BB96-696CE0A0B5E0}" type="slidenum">
              <a:rPr lang="en-IN" smtClean="0"/>
              <a:t>‹#›</a:t>
            </a:fld>
            <a:endParaRPr lang="en-IN"/>
          </a:p>
        </p:txBody>
      </p:sp>
    </p:spTree>
    <p:extLst>
      <p:ext uri="{BB962C8B-B14F-4D97-AF65-F5344CB8AC3E}">
        <p14:creationId xmlns:p14="http://schemas.microsoft.com/office/powerpoint/2010/main" val="151131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F50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2704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19"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185444727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1451025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5484171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9828377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2882817387"/>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 id="2147483840" r:id="rId34"/>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svg"/><Relationship Id="rId18" Type="http://schemas.openxmlformats.org/officeDocument/2006/relationships/image" Target="../media/image167.png"/><Relationship Id="rId26" Type="http://schemas.openxmlformats.org/officeDocument/2006/relationships/image" Target="../media/image171.png"/><Relationship Id="rId3" Type="http://schemas.openxmlformats.org/officeDocument/2006/relationships/image" Target="../media/image154.png"/><Relationship Id="rId21" Type="http://schemas.microsoft.com/office/2007/relationships/hdphoto" Target="../media/hdphoto37.wdp"/><Relationship Id="rId7" Type="http://schemas.openxmlformats.org/officeDocument/2006/relationships/image" Target="../media/image158.svg"/><Relationship Id="rId12" Type="http://schemas.openxmlformats.org/officeDocument/2006/relationships/image" Target="../media/image163.png"/><Relationship Id="rId17" Type="http://schemas.microsoft.com/office/2007/relationships/hdphoto" Target="../media/hdphoto35.wdp"/><Relationship Id="rId25" Type="http://schemas.microsoft.com/office/2007/relationships/hdphoto" Target="../media/hdphoto39.wdp"/><Relationship Id="rId2" Type="http://schemas.openxmlformats.org/officeDocument/2006/relationships/notesSlide" Target="../notesSlides/notesSlide8.xml"/><Relationship Id="rId16" Type="http://schemas.openxmlformats.org/officeDocument/2006/relationships/image" Target="../media/image166.png"/><Relationship Id="rId20" Type="http://schemas.openxmlformats.org/officeDocument/2006/relationships/image" Target="../media/image168.png"/><Relationship Id="rId29" Type="http://schemas.openxmlformats.org/officeDocument/2006/relationships/image" Target="../media/image173.png"/><Relationship Id="rId1" Type="http://schemas.openxmlformats.org/officeDocument/2006/relationships/slideLayout" Target="../slideLayouts/slideLayout84.xml"/><Relationship Id="rId6" Type="http://schemas.openxmlformats.org/officeDocument/2006/relationships/image" Target="../media/image157.png"/><Relationship Id="rId11" Type="http://schemas.openxmlformats.org/officeDocument/2006/relationships/image" Target="../media/image162.svg"/><Relationship Id="rId24" Type="http://schemas.openxmlformats.org/officeDocument/2006/relationships/image" Target="../media/image170.png"/><Relationship Id="rId5" Type="http://schemas.openxmlformats.org/officeDocument/2006/relationships/image" Target="../media/image156.svg"/><Relationship Id="rId15" Type="http://schemas.microsoft.com/office/2007/relationships/hdphoto" Target="../media/hdphoto34.wdp"/><Relationship Id="rId23" Type="http://schemas.microsoft.com/office/2007/relationships/hdphoto" Target="../media/hdphoto38.wdp"/><Relationship Id="rId28" Type="http://schemas.microsoft.com/office/2007/relationships/hdphoto" Target="../media/hdphoto40.wdp"/><Relationship Id="rId10" Type="http://schemas.openxmlformats.org/officeDocument/2006/relationships/image" Target="../media/image161.png"/><Relationship Id="rId19" Type="http://schemas.microsoft.com/office/2007/relationships/hdphoto" Target="../media/hdphoto36.wdp"/><Relationship Id="rId4" Type="http://schemas.openxmlformats.org/officeDocument/2006/relationships/image" Target="../media/image155.png"/><Relationship Id="rId9" Type="http://schemas.openxmlformats.org/officeDocument/2006/relationships/image" Target="../media/image160.svg"/><Relationship Id="rId14" Type="http://schemas.openxmlformats.org/officeDocument/2006/relationships/image" Target="../media/image165.png"/><Relationship Id="rId22" Type="http://schemas.openxmlformats.org/officeDocument/2006/relationships/image" Target="../media/image169.png"/><Relationship Id="rId27" Type="http://schemas.openxmlformats.org/officeDocument/2006/relationships/image" Target="../media/image172.png"/><Relationship Id="rId30" Type="http://schemas.openxmlformats.org/officeDocument/2006/relationships/image" Target="../media/image17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xml"/><Relationship Id="rId1" Type="http://schemas.openxmlformats.org/officeDocument/2006/relationships/slideLayout" Target="../slideLayouts/slideLayout84.xml"/><Relationship Id="rId4" Type="http://schemas.openxmlformats.org/officeDocument/2006/relationships/image" Target="../media/image176.png"/></Relationships>
</file>

<file path=ppt/slides/_rels/slide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www.facebook.com/msteamsinfo" TargetMode="External"/><Relationship Id="rId13" Type="http://schemas.openxmlformats.org/officeDocument/2006/relationships/image" Target="../media/image79.png"/><Relationship Id="rId3" Type="http://schemas.openxmlformats.org/officeDocument/2006/relationships/image" Target="../media/image75.jpg"/><Relationship Id="rId7" Type="http://schemas.openxmlformats.org/officeDocument/2006/relationships/hyperlink" Target="https://www.facebook.com/spfxinfo/" TargetMode="External"/><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1.xml"/><Relationship Id="rId16"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hyperlink" Target="http://www.jpower4.com/" TargetMode="External"/><Relationship Id="rId11" Type="http://schemas.openxmlformats.org/officeDocument/2006/relationships/image" Target="../media/image62.png"/><Relationship Id="rId5" Type="http://schemas.openxmlformats.org/officeDocument/2006/relationships/image" Target="../media/image77.png"/><Relationship Id="rId15" Type="http://schemas.openxmlformats.org/officeDocument/2006/relationships/image" Target="../media/image81.png"/><Relationship Id="rId10" Type="http://schemas.openxmlformats.org/officeDocument/2006/relationships/hyperlink" Target="http://www.jenkinsblogs.com/" TargetMode="External"/><Relationship Id="rId4" Type="http://schemas.openxmlformats.org/officeDocument/2006/relationships/image" Target="../media/image76.png"/><Relationship Id="rId9" Type="http://schemas.openxmlformats.org/officeDocument/2006/relationships/hyperlink" Target="https://github.com/jenkinsns" TargetMode="External"/><Relationship Id="rId1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5.png"/><Relationship Id="rId26" Type="http://schemas.openxmlformats.org/officeDocument/2006/relationships/image" Target="../media/image99.png"/><Relationship Id="rId39" Type="http://schemas.openxmlformats.org/officeDocument/2006/relationships/image" Target="../media/image106.png"/><Relationship Id="rId21" Type="http://schemas.microsoft.com/office/2007/relationships/hdphoto" Target="../media/hdphoto8.wdp"/><Relationship Id="rId34" Type="http://schemas.microsoft.com/office/2007/relationships/hdphoto" Target="../media/hdphoto14.wdp"/><Relationship Id="rId42" Type="http://schemas.microsoft.com/office/2007/relationships/hdphoto" Target="../media/hdphoto18.wdp"/><Relationship Id="rId47" Type="http://schemas.openxmlformats.org/officeDocument/2006/relationships/image" Target="../media/image110.png"/><Relationship Id="rId50" Type="http://schemas.microsoft.com/office/2007/relationships/hdphoto" Target="../media/hdphoto22.wdp"/><Relationship Id="rId55" Type="http://schemas.microsoft.com/office/2007/relationships/hdphoto" Target="../media/hdphoto24.wdp"/><Relationship Id="rId63" Type="http://schemas.openxmlformats.org/officeDocument/2006/relationships/image" Target="../media/image76.png"/><Relationship Id="rId68" Type="http://schemas.openxmlformats.org/officeDocument/2006/relationships/image" Target="../media/image121.png"/><Relationship Id="rId76" Type="http://schemas.microsoft.com/office/2007/relationships/hdphoto" Target="../media/hdphoto33.wdp"/><Relationship Id="rId7" Type="http://schemas.microsoft.com/office/2007/relationships/hdphoto" Target="../media/hdphoto2.wdp"/><Relationship Id="rId71" Type="http://schemas.openxmlformats.org/officeDocument/2006/relationships/image" Target="../media/image123.png"/><Relationship Id="rId2" Type="http://schemas.openxmlformats.org/officeDocument/2006/relationships/notesSlide" Target="../notesSlides/notesSlide3.xml"/><Relationship Id="rId16" Type="http://schemas.openxmlformats.org/officeDocument/2006/relationships/image" Target="../media/image94.png"/><Relationship Id="rId29" Type="http://schemas.microsoft.com/office/2007/relationships/hdphoto" Target="../media/hdphoto12.wdp"/><Relationship Id="rId11" Type="http://schemas.openxmlformats.org/officeDocument/2006/relationships/image" Target="../media/image91.png"/><Relationship Id="rId24" Type="http://schemas.openxmlformats.org/officeDocument/2006/relationships/image" Target="../media/image98.png"/><Relationship Id="rId32" Type="http://schemas.openxmlformats.org/officeDocument/2006/relationships/image" Target="../media/image102.emf"/><Relationship Id="rId37" Type="http://schemas.openxmlformats.org/officeDocument/2006/relationships/image" Target="../media/image105.png"/><Relationship Id="rId40" Type="http://schemas.microsoft.com/office/2007/relationships/hdphoto" Target="../media/hdphoto17.wdp"/><Relationship Id="rId45" Type="http://schemas.openxmlformats.org/officeDocument/2006/relationships/image" Target="../media/image109.png"/><Relationship Id="rId53" Type="http://schemas.openxmlformats.org/officeDocument/2006/relationships/image" Target="../media/image113.png"/><Relationship Id="rId58" Type="http://schemas.openxmlformats.org/officeDocument/2006/relationships/image" Target="../media/image116.png"/><Relationship Id="rId66" Type="http://schemas.openxmlformats.org/officeDocument/2006/relationships/image" Target="../media/image120.png"/><Relationship Id="rId74" Type="http://schemas.microsoft.com/office/2007/relationships/hdphoto" Target="../media/hdphoto32.wdp"/><Relationship Id="rId5" Type="http://schemas.microsoft.com/office/2007/relationships/hdphoto" Target="../media/hdphoto1.wdp"/><Relationship Id="rId15" Type="http://schemas.microsoft.com/office/2007/relationships/hdphoto" Target="../media/hdphoto5.wdp"/><Relationship Id="rId23" Type="http://schemas.microsoft.com/office/2007/relationships/hdphoto" Target="../media/hdphoto9.wdp"/><Relationship Id="rId28" Type="http://schemas.openxmlformats.org/officeDocument/2006/relationships/image" Target="../media/image100.png"/><Relationship Id="rId36" Type="http://schemas.microsoft.com/office/2007/relationships/hdphoto" Target="../media/hdphoto15.wdp"/><Relationship Id="rId49" Type="http://schemas.openxmlformats.org/officeDocument/2006/relationships/image" Target="../media/image111.png"/><Relationship Id="rId57" Type="http://schemas.microsoft.com/office/2007/relationships/hdphoto" Target="../media/hdphoto25.wdp"/><Relationship Id="rId61" Type="http://schemas.microsoft.com/office/2007/relationships/hdphoto" Target="../media/hdphoto27.wdp"/><Relationship Id="rId10" Type="http://schemas.microsoft.com/office/2007/relationships/hdphoto" Target="../media/hdphoto3.wdp"/><Relationship Id="rId19" Type="http://schemas.microsoft.com/office/2007/relationships/hdphoto" Target="../media/hdphoto7.wdp"/><Relationship Id="rId31" Type="http://schemas.microsoft.com/office/2007/relationships/hdphoto" Target="../media/hdphoto13.wdp"/><Relationship Id="rId44" Type="http://schemas.microsoft.com/office/2007/relationships/hdphoto" Target="../media/hdphoto19.wdp"/><Relationship Id="rId52" Type="http://schemas.microsoft.com/office/2007/relationships/hdphoto" Target="../media/hdphoto23.wdp"/><Relationship Id="rId60" Type="http://schemas.openxmlformats.org/officeDocument/2006/relationships/image" Target="../media/image117.png"/><Relationship Id="rId65" Type="http://schemas.microsoft.com/office/2007/relationships/hdphoto" Target="../media/hdphoto28.wdp"/><Relationship Id="rId73" Type="http://schemas.openxmlformats.org/officeDocument/2006/relationships/image" Target="../media/image124.png"/><Relationship Id="rId78" Type="http://schemas.openxmlformats.org/officeDocument/2006/relationships/image" Target="../media/image127.emf"/><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97.png"/><Relationship Id="rId27" Type="http://schemas.microsoft.com/office/2007/relationships/hdphoto" Target="../media/hdphoto11.wdp"/><Relationship Id="rId30" Type="http://schemas.openxmlformats.org/officeDocument/2006/relationships/image" Target="../media/image101.png"/><Relationship Id="rId35" Type="http://schemas.openxmlformats.org/officeDocument/2006/relationships/image" Target="../media/image104.png"/><Relationship Id="rId43" Type="http://schemas.openxmlformats.org/officeDocument/2006/relationships/image" Target="../media/image108.png"/><Relationship Id="rId48" Type="http://schemas.microsoft.com/office/2007/relationships/hdphoto" Target="../media/hdphoto21.wdp"/><Relationship Id="rId56" Type="http://schemas.openxmlformats.org/officeDocument/2006/relationships/image" Target="../media/image115.png"/><Relationship Id="rId64" Type="http://schemas.openxmlformats.org/officeDocument/2006/relationships/image" Target="../media/image119.png"/><Relationship Id="rId69" Type="http://schemas.microsoft.com/office/2007/relationships/hdphoto" Target="../media/hdphoto30.wdp"/><Relationship Id="rId77" Type="http://schemas.openxmlformats.org/officeDocument/2006/relationships/image" Target="../media/image126.png"/><Relationship Id="rId8" Type="http://schemas.openxmlformats.org/officeDocument/2006/relationships/image" Target="../media/image89.png"/><Relationship Id="rId51" Type="http://schemas.openxmlformats.org/officeDocument/2006/relationships/image" Target="../media/image112.png"/><Relationship Id="rId72" Type="http://schemas.microsoft.com/office/2007/relationships/hdphoto" Target="../media/hdphoto31.wdp"/><Relationship Id="rId3" Type="http://schemas.openxmlformats.org/officeDocument/2006/relationships/image" Target="../media/image86.png"/><Relationship Id="rId12" Type="http://schemas.microsoft.com/office/2007/relationships/hdphoto" Target="../media/hdphoto4.wdp"/><Relationship Id="rId17" Type="http://schemas.microsoft.com/office/2007/relationships/hdphoto" Target="../media/hdphoto6.wdp"/><Relationship Id="rId25" Type="http://schemas.microsoft.com/office/2007/relationships/hdphoto" Target="../media/hdphoto10.wdp"/><Relationship Id="rId33" Type="http://schemas.openxmlformats.org/officeDocument/2006/relationships/image" Target="../media/image103.png"/><Relationship Id="rId38" Type="http://schemas.microsoft.com/office/2007/relationships/hdphoto" Target="../media/hdphoto16.wdp"/><Relationship Id="rId46" Type="http://schemas.microsoft.com/office/2007/relationships/hdphoto" Target="../media/hdphoto20.wdp"/><Relationship Id="rId59" Type="http://schemas.microsoft.com/office/2007/relationships/hdphoto" Target="../media/hdphoto26.wdp"/><Relationship Id="rId67" Type="http://schemas.microsoft.com/office/2007/relationships/hdphoto" Target="../media/hdphoto29.wdp"/><Relationship Id="rId20" Type="http://schemas.openxmlformats.org/officeDocument/2006/relationships/image" Target="../media/image96.png"/><Relationship Id="rId41" Type="http://schemas.openxmlformats.org/officeDocument/2006/relationships/image" Target="../media/image107.png"/><Relationship Id="rId54" Type="http://schemas.openxmlformats.org/officeDocument/2006/relationships/image" Target="../media/image114.png"/><Relationship Id="rId62" Type="http://schemas.openxmlformats.org/officeDocument/2006/relationships/image" Target="../media/image118.png"/><Relationship Id="rId70" Type="http://schemas.openxmlformats.org/officeDocument/2006/relationships/image" Target="../media/image122.png"/><Relationship Id="rId75"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32.png"/><Relationship Id="rId21" Type="http://schemas.openxmlformats.org/officeDocument/2006/relationships/image" Target="../media/image150.sv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notesSlide" Target="../notesSlides/notesSlide5.xml"/><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74.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7.xml"/><Relationship Id="rId1" Type="http://schemas.openxmlformats.org/officeDocument/2006/relationships/slideLayout" Target="../slideLayouts/slideLayout84.xml"/><Relationship Id="rId5" Type="http://schemas.openxmlformats.org/officeDocument/2006/relationships/image" Target="../media/image153.emf"/><Relationship Id="rId4"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19905D-D129-4BB9-8D20-29026F33DBDC}"/>
              </a:ext>
            </a:extLst>
          </p:cNvPr>
          <p:cNvSpPr txBox="1"/>
          <p:nvPr/>
        </p:nvSpPr>
        <p:spPr>
          <a:xfrm>
            <a:off x="466047" y="3429000"/>
            <a:ext cx="90006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b="1" kern="1200" dirty="0">
                <a:solidFill>
                  <a:srgbClr val="505050"/>
                </a:solidFill>
                <a:latin typeface="Square721 BT" panose="020B0504020202060204" pitchFamily="34" charset="0"/>
                <a:ea typeface="+mn-ea"/>
                <a:cs typeface="Segoe UI" panose="020B0502040204020203" pitchFamily="34" charset="0"/>
              </a:rPr>
              <a:t>Jenkins NS</a:t>
            </a:r>
          </a:p>
        </p:txBody>
      </p:sp>
      <p:sp>
        <p:nvSpPr>
          <p:cNvPr id="5" name="TextBox 4">
            <a:extLst>
              <a:ext uri="{FF2B5EF4-FFF2-40B4-BE49-F238E27FC236}">
                <a16:creationId xmlns:a16="http://schemas.microsoft.com/office/drawing/2014/main" id="{1B42F64B-9796-47F7-AAE1-642D86DBE134}"/>
              </a:ext>
            </a:extLst>
          </p:cNvPr>
          <p:cNvSpPr txBox="1"/>
          <p:nvPr/>
        </p:nvSpPr>
        <p:spPr>
          <a:xfrm>
            <a:off x="457200" y="2265589"/>
            <a:ext cx="11407139" cy="615553"/>
          </a:xfrm>
          <a:prstGeom prst="rect">
            <a:avLst/>
          </a:prstGeom>
          <a:noFill/>
        </p:spPr>
        <p:txBody>
          <a:bodyPr wrap="square" rtlCol="0">
            <a:spAutoFit/>
          </a:bodyPr>
          <a:lstStyle/>
          <a:p>
            <a:r>
              <a:rPr lang="en-US" sz="3400" b="1" dirty="0">
                <a:solidFill>
                  <a:srgbClr val="505050"/>
                </a:solidFill>
                <a:latin typeface="Square721 BT" panose="020B0504020202060204" pitchFamily="34" charset="0"/>
                <a:cs typeface="Segoe UI" panose="020B0502040204020203" pitchFamily="34" charset="0"/>
              </a:rPr>
              <a:t>Build and Deploy Microsoft Teams Messaging Extensions App</a:t>
            </a:r>
            <a:endParaRPr lang="en-IN" sz="3400" b="1" kern="1200" dirty="0">
              <a:solidFill>
                <a:srgbClr val="505050"/>
              </a:solidFill>
              <a:latin typeface="Square721 BT" panose="020B0504020202060204"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7BAD732F-ACD8-423F-9066-CABA2820BAEA}"/>
              </a:ext>
            </a:extLst>
          </p:cNvPr>
          <p:cNvSpPr/>
          <p:nvPr userDrawn="1"/>
        </p:nvSpPr>
        <p:spPr>
          <a:xfrm>
            <a:off x="466047" y="4340050"/>
            <a:ext cx="1285929" cy="369332"/>
          </a:xfrm>
          <a:prstGeom prst="rect">
            <a:avLst/>
          </a:prstGeom>
        </p:spPr>
        <p:txBody>
          <a:bodyPr wrap="none">
            <a:spAutoFit/>
          </a:bodyPr>
          <a:lstStyle/>
          <a:p>
            <a:r>
              <a:rPr lang="en-IN" sz="1800" b="1" dirty="0">
                <a:solidFill>
                  <a:srgbClr val="505050"/>
                </a:solidFill>
                <a:latin typeface="Square721 BT" panose="020B0504020202060204" pitchFamily="34" charset="0"/>
                <a:ea typeface="Lato" panose="020F0502020204030203" pitchFamily="34" charset="0"/>
                <a:cs typeface="Segoe UI" panose="020B0502040204020203" pitchFamily="34" charset="0"/>
              </a:rPr>
              <a:t>@</a:t>
            </a:r>
            <a:r>
              <a:rPr lang="en-IN" sz="1800" b="1" dirty="0" err="1">
                <a:solidFill>
                  <a:srgbClr val="505050"/>
                </a:solidFill>
                <a:latin typeface="Square721 BT" panose="020B0504020202060204" pitchFamily="34" charset="0"/>
                <a:ea typeface="Lato" panose="020F0502020204030203" pitchFamily="34" charset="0"/>
                <a:cs typeface="Segoe UI" panose="020B0502040204020203" pitchFamily="34" charset="0"/>
              </a:rPr>
              <a:t>jenkinsns</a:t>
            </a:r>
            <a:endParaRPr lang="en-IN" sz="1800" b="1" kern="1200" dirty="0">
              <a:solidFill>
                <a:srgbClr val="505050"/>
              </a:solidFill>
              <a:latin typeface="Square721 BT" panose="020B0504020202060204"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5D8AE93-C331-46A4-9A47-9A07FAE41E57}"/>
              </a:ext>
            </a:extLst>
          </p:cNvPr>
          <p:cNvSpPr/>
          <p:nvPr/>
        </p:nvSpPr>
        <p:spPr>
          <a:xfrm>
            <a:off x="466047" y="3952220"/>
            <a:ext cx="2388924" cy="400110"/>
          </a:xfrm>
          <a:prstGeom prst="rect">
            <a:avLst/>
          </a:prstGeom>
        </p:spPr>
        <p:txBody>
          <a:bodyPr wrap="none">
            <a:spAutoFit/>
          </a:bodyPr>
          <a:lstStyle/>
          <a:p>
            <a:pPr algn="l"/>
            <a:r>
              <a:rPr lang="en-IN" sz="2000" b="0" dirty="0">
                <a:solidFill>
                  <a:srgbClr val="505050"/>
                </a:solidFill>
                <a:latin typeface="Square721 BT" panose="020B0504020202060204" pitchFamily="34" charset="0"/>
                <a:ea typeface="Lato" panose="020F0502020204030203" pitchFamily="34" charset="0"/>
                <a:cs typeface="Segoe UI" panose="020B0502040204020203" pitchFamily="34" charset="0"/>
              </a:rPr>
              <a:t>Founder of JPOWER4</a:t>
            </a:r>
          </a:p>
        </p:txBody>
      </p:sp>
      <p:pic>
        <p:nvPicPr>
          <p:cNvPr id="4" name="Picture 3">
            <a:extLst>
              <a:ext uri="{FF2B5EF4-FFF2-40B4-BE49-F238E27FC236}">
                <a16:creationId xmlns:a16="http://schemas.microsoft.com/office/drawing/2014/main" id="{60FD2F07-970E-4193-997C-26A64563F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324600"/>
            <a:ext cx="1733550" cy="266700"/>
          </a:xfrm>
          <a:prstGeom prst="rect">
            <a:avLst/>
          </a:prstGeom>
        </p:spPr>
      </p:pic>
    </p:spTree>
    <p:extLst>
      <p:ext uri="{BB962C8B-B14F-4D97-AF65-F5344CB8AC3E}">
        <p14:creationId xmlns:p14="http://schemas.microsoft.com/office/powerpoint/2010/main" val="1149548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E58E19-4F4B-4806-843F-11D5101FC390}"/>
              </a:ext>
              <a:ext uri="{C183D7F6-B498-43B3-948B-1728B52AA6E4}">
                <adec:decorative xmlns:adec="http://schemas.microsoft.com/office/drawing/2017/decorative" val="1"/>
              </a:ext>
            </a:extLst>
          </p:cNvPr>
          <p:cNvGrpSpPr/>
          <p:nvPr/>
        </p:nvGrpSpPr>
        <p:grpSpPr>
          <a:xfrm>
            <a:off x="6301865" y="3454210"/>
            <a:ext cx="205622" cy="357341"/>
            <a:chOff x="6301865" y="3454210"/>
            <a:chExt cx="205622" cy="357341"/>
          </a:xfrm>
        </p:grpSpPr>
        <p:cxnSp>
          <p:nvCxnSpPr>
            <p:cNvPr id="79" name="Straight Connector 78">
              <a:extLst>
                <a:ext uri="{FF2B5EF4-FFF2-40B4-BE49-F238E27FC236}">
                  <a16:creationId xmlns:a16="http://schemas.microsoft.com/office/drawing/2014/main" id="{5A40A9FD-A8C6-425B-9563-2EE65933210F}"/>
                </a:ext>
                <a:ext uri="{C183D7F6-B498-43B3-948B-1728B52AA6E4}">
                  <adec:decorative xmlns:adec="http://schemas.microsoft.com/office/drawing/2017/decorative" val="1"/>
                </a:ext>
              </a:extLst>
            </p:cNvPr>
            <p:cNvCxnSpPr>
              <a:cxnSpLocks/>
            </p:cNvCxnSpPr>
            <p:nvPr/>
          </p:nvCxnSpPr>
          <p:spPr>
            <a:xfrm>
              <a:off x="6397077" y="3454210"/>
              <a:ext cx="0" cy="132645"/>
            </a:xfrm>
            <a:prstGeom prst="line">
              <a:avLst/>
            </a:prstGeom>
            <a:noFill/>
            <a:ln w="28575" cap="flat" cmpd="sng" algn="ctr">
              <a:solidFill>
                <a:sysClr val="windowText" lastClr="000000">
                  <a:lumMod val="50000"/>
                  <a:lumOff val="50000"/>
                </a:sysClr>
              </a:solidFill>
              <a:prstDash val="solid"/>
              <a:miter lim="800000"/>
            </a:ln>
            <a:effectLst/>
          </p:spPr>
        </p:cxnSp>
        <p:cxnSp>
          <p:nvCxnSpPr>
            <p:cNvPr id="146" name="Straight Connector 145">
              <a:extLst>
                <a:ext uri="{FF2B5EF4-FFF2-40B4-BE49-F238E27FC236}">
                  <a16:creationId xmlns:a16="http://schemas.microsoft.com/office/drawing/2014/main" id="{94DF2E0B-F268-4518-A012-AD4AC5F983AE}"/>
                </a:ext>
                <a:ext uri="{C183D7F6-B498-43B3-948B-1728B52AA6E4}">
                  <adec:decorative xmlns:adec="http://schemas.microsoft.com/office/drawing/2017/decorative" val="1"/>
                </a:ext>
              </a:extLst>
            </p:cNvPr>
            <p:cNvCxnSpPr>
              <a:cxnSpLocks/>
            </p:cNvCxnSpPr>
            <p:nvPr/>
          </p:nvCxnSpPr>
          <p:spPr>
            <a:xfrm>
              <a:off x="6407713" y="3678906"/>
              <a:ext cx="0" cy="132645"/>
            </a:xfrm>
            <a:prstGeom prst="line">
              <a:avLst/>
            </a:prstGeom>
            <a:noFill/>
            <a:ln w="28575" cap="flat" cmpd="sng" algn="ctr">
              <a:solidFill>
                <a:sysClr val="windowText" lastClr="000000">
                  <a:lumMod val="50000"/>
                  <a:lumOff val="50000"/>
                </a:sysClr>
              </a:solidFill>
              <a:prstDash val="solid"/>
              <a:miter lim="800000"/>
            </a:ln>
            <a:effectLst/>
          </p:spPr>
        </p:cxnSp>
        <p:grpSp>
          <p:nvGrpSpPr>
            <p:cNvPr id="3" name="Group 2">
              <a:extLst>
                <a:ext uri="{FF2B5EF4-FFF2-40B4-BE49-F238E27FC236}">
                  <a16:creationId xmlns:a16="http://schemas.microsoft.com/office/drawing/2014/main" id="{1B2A234C-4BF5-46DF-B585-D59495C19B04}"/>
                </a:ext>
                <a:ext uri="{C183D7F6-B498-43B3-948B-1728B52AA6E4}">
                  <adec:decorative xmlns:adec="http://schemas.microsoft.com/office/drawing/2017/decorative" val="1"/>
                </a:ext>
              </a:extLst>
            </p:cNvPr>
            <p:cNvGrpSpPr/>
            <p:nvPr/>
          </p:nvGrpSpPr>
          <p:grpSpPr>
            <a:xfrm>
              <a:off x="6301865" y="3590977"/>
              <a:ext cx="205622" cy="166676"/>
              <a:chOff x="6301865" y="3590977"/>
              <a:chExt cx="205622" cy="166676"/>
            </a:xfrm>
          </p:grpSpPr>
          <p:sp>
            <p:nvSpPr>
              <p:cNvPr id="145" name="Block Arc 144">
                <a:extLst>
                  <a:ext uri="{FF2B5EF4-FFF2-40B4-BE49-F238E27FC236}">
                    <a16:creationId xmlns:a16="http://schemas.microsoft.com/office/drawing/2014/main" id="{5BA37D7A-9914-4E02-A29F-3E1E72D12996}"/>
                  </a:ext>
                </a:extLst>
              </p:cNvPr>
              <p:cNvSpPr/>
              <p:nvPr/>
            </p:nvSpPr>
            <p:spPr>
              <a:xfrm>
                <a:off x="6301865" y="3590977"/>
                <a:ext cx="205622" cy="166676"/>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2960FD58-67EB-41D3-B85F-A4BFBD46CF39}"/>
                  </a:ext>
                </a:extLst>
              </p:cNvPr>
              <p:cNvSpPr/>
              <p:nvPr/>
            </p:nvSpPr>
            <p:spPr>
              <a:xfrm>
                <a:off x="6372896" y="3664419"/>
                <a:ext cx="68541" cy="76605"/>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CE4B0D47-6D01-40D7-9972-01D34F404B69}"/>
              </a:ext>
            </a:extLst>
          </p:cNvPr>
          <p:cNvSpPr>
            <a:spLocks noGrp="1"/>
          </p:cNvSpPr>
          <p:nvPr>
            <p:ph type="title"/>
          </p:nvPr>
        </p:nvSpPr>
        <p:spPr>
          <a:xfrm>
            <a:off x="588263" y="457200"/>
            <a:ext cx="11018520" cy="553998"/>
          </a:xfrm>
        </p:spPr>
        <p:txBody>
          <a:bodyPr/>
          <a:lstStyle/>
          <a:p>
            <a:r>
              <a:rPr lang="en-US"/>
              <a:t>Reference Architecture</a:t>
            </a:r>
          </a:p>
        </p:txBody>
      </p:sp>
      <p:sp>
        <p:nvSpPr>
          <p:cNvPr id="225" name="UniversalApp_E8CC" title="Icon of a cellphone in front of a tablet">
            <a:extLst>
              <a:ext uri="{FF2B5EF4-FFF2-40B4-BE49-F238E27FC236}">
                <a16:creationId xmlns:a16="http://schemas.microsoft.com/office/drawing/2014/main" id="{2703AFA5-0581-4B47-80A7-A9F3C232F7BD}"/>
              </a:ext>
            </a:extLst>
          </p:cNvPr>
          <p:cNvSpPr>
            <a:spLocks noChangeAspect="1" noEditPoints="1"/>
          </p:cNvSpPr>
          <p:nvPr/>
        </p:nvSpPr>
        <p:spPr bwMode="auto">
          <a:xfrm>
            <a:off x="5813842" y="924473"/>
            <a:ext cx="660400" cy="48461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5558A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Light" panose="020B0502040204020203" pitchFamily="34" charset="0"/>
              <a:ea typeface="+mn-ea"/>
              <a:cs typeface="Segoe UI Light" panose="020B0502040204020203" pitchFamily="34" charset="0"/>
            </a:endParaRPr>
          </a:p>
        </p:txBody>
      </p:sp>
      <p:sp>
        <p:nvSpPr>
          <p:cNvPr id="226" name="TextBox 225">
            <a:extLst>
              <a:ext uri="{FF2B5EF4-FFF2-40B4-BE49-F238E27FC236}">
                <a16:creationId xmlns:a16="http://schemas.microsoft.com/office/drawing/2014/main" id="{7027A15A-BAC9-46A4-9E52-203CC968FFB5}"/>
              </a:ext>
            </a:extLst>
          </p:cNvPr>
          <p:cNvSpPr txBox="1"/>
          <p:nvPr/>
        </p:nvSpPr>
        <p:spPr>
          <a:xfrm>
            <a:off x="6576709" y="1050558"/>
            <a:ext cx="1508760" cy="1938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5558AF"/>
                </a:solidFill>
                <a:effectLst/>
                <a:uLnTx/>
                <a:uFillTx/>
                <a:latin typeface="Segoe UI Light" panose="020B0502040204020203" pitchFamily="34" charset="0"/>
                <a:ea typeface="+mn-ea"/>
                <a:cs typeface="Segoe UI Light" panose="020B0502040204020203" pitchFamily="34" charset="0"/>
              </a:rPr>
              <a:t>Your App</a:t>
            </a:r>
          </a:p>
        </p:txBody>
      </p:sp>
      <p:grpSp>
        <p:nvGrpSpPr>
          <p:cNvPr id="176" name="Group 175" descr="Interface">
            <a:extLst>
              <a:ext uri="{FF2B5EF4-FFF2-40B4-BE49-F238E27FC236}">
                <a16:creationId xmlns:a16="http://schemas.microsoft.com/office/drawing/2014/main" id="{3DCEE9FD-52B8-455B-AC62-62EB6A61A4C4}"/>
              </a:ext>
            </a:extLst>
          </p:cNvPr>
          <p:cNvGrpSpPr/>
          <p:nvPr/>
        </p:nvGrpSpPr>
        <p:grpSpPr>
          <a:xfrm>
            <a:off x="78952" y="1874831"/>
            <a:ext cx="773211" cy="1030580"/>
            <a:chOff x="537111" y="2561481"/>
            <a:chExt cx="773211" cy="1030580"/>
          </a:xfrm>
        </p:grpSpPr>
        <p:cxnSp>
          <p:nvCxnSpPr>
            <p:cNvPr id="177" name="Straight Connector 176">
              <a:extLst>
                <a:ext uri="{FF2B5EF4-FFF2-40B4-BE49-F238E27FC236}">
                  <a16:creationId xmlns:a16="http://schemas.microsoft.com/office/drawing/2014/main" id="{546EBAED-82F0-46F5-A63F-F66A2DBA522D}"/>
                </a:ext>
              </a:extLst>
            </p:cNvPr>
            <p:cNvCxnSpPr/>
            <p:nvPr/>
          </p:nvCxnSpPr>
          <p:spPr>
            <a:xfrm>
              <a:off x="923717" y="2568827"/>
              <a:ext cx="272423"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FFBE9D3-76EE-4AA4-8F4C-B2617858CDAE}"/>
                </a:ext>
              </a:extLst>
            </p:cNvPr>
            <p:cNvCxnSpPr/>
            <p:nvPr/>
          </p:nvCxnSpPr>
          <p:spPr>
            <a:xfrm>
              <a:off x="930739" y="3592061"/>
              <a:ext cx="272423"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4C43702-B767-403C-9AB4-271D41D9C958}"/>
                </a:ext>
              </a:extLst>
            </p:cNvPr>
            <p:cNvCxnSpPr>
              <a:cxnSpLocks/>
            </p:cNvCxnSpPr>
            <p:nvPr/>
          </p:nvCxnSpPr>
          <p:spPr>
            <a:xfrm flipH="1">
              <a:off x="923717" y="2561481"/>
              <a:ext cx="1" cy="103058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6C24F43C-83FB-495E-A813-9460E92843D6}"/>
                </a:ext>
              </a:extLst>
            </p:cNvPr>
            <p:cNvSpPr txBox="1"/>
            <p:nvPr/>
          </p:nvSpPr>
          <p:spPr>
            <a:xfrm>
              <a:off x="537111" y="2982648"/>
              <a:ext cx="773211" cy="172355"/>
            </a:xfrm>
            <a:prstGeom prst="rect">
              <a:avLst/>
            </a:prstGeom>
            <a:solidFill>
              <a:schemeClr val="bg1"/>
            </a:solidFill>
          </p:spPr>
          <p:txBody>
            <a:bodyPr wrap="square" lIns="0" tIns="0" rIns="0" bIns="0" rtlCol="0">
              <a:spAutoFit/>
            </a:bodyPr>
            <a:lstStyle/>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1" i="0" u="none" strike="noStrike" kern="1200" cap="none" spc="0" normalizeH="0" baseline="0" noProof="0">
                  <a:ln>
                    <a:noFill/>
                  </a:ln>
                  <a:solidFill>
                    <a:srgbClr val="5558AF"/>
                  </a:solidFill>
                  <a:effectLst/>
                  <a:uLnTx/>
                  <a:uFillTx/>
                  <a:latin typeface="Segoe UI Light" panose="020B0502040204020203" pitchFamily="34" charset="0"/>
                  <a:ea typeface="+mn-ea"/>
                  <a:cs typeface="Segoe UI Light" panose="020B0502040204020203" pitchFamily="34" charset="0"/>
                </a:rPr>
                <a:t>Interface</a:t>
              </a:r>
            </a:p>
          </p:txBody>
        </p:sp>
      </p:grpSp>
      <p:sp>
        <p:nvSpPr>
          <p:cNvPr id="227" name="Rectangle 226">
            <a:extLst>
              <a:ext uri="{FF2B5EF4-FFF2-40B4-BE49-F238E27FC236}">
                <a16:creationId xmlns:a16="http://schemas.microsoft.com/office/drawing/2014/main" id="{D8C24F2E-B3E8-4E8D-AFB2-3115E7B40478}"/>
              </a:ext>
              <a:ext uri="{C183D7F6-B498-43B3-948B-1728B52AA6E4}">
                <adec:decorative xmlns:adec="http://schemas.microsoft.com/office/drawing/2017/decorative" val="1"/>
              </a:ext>
            </a:extLst>
          </p:cNvPr>
          <p:cNvSpPr/>
          <p:nvPr/>
        </p:nvSpPr>
        <p:spPr bwMode="auto">
          <a:xfrm>
            <a:off x="1049387" y="1490182"/>
            <a:ext cx="10422683" cy="1622148"/>
          </a:xfrm>
          <a:prstGeom prst="rect">
            <a:avLst/>
          </a:prstGeom>
          <a:solidFill>
            <a:srgbClr val="4B53BC">
              <a:alpha val="50196"/>
            </a:srgb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6" name="Picture 165" descr="Microsoft Teams logo">
            <a:extLst>
              <a:ext uri="{FF2B5EF4-FFF2-40B4-BE49-F238E27FC236}">
                <a16:creationId xmlns:a16="http://schemas.microsoft.com/office/drawing/2014/main" id="{12A65DCC-C512-4E3A-A89E-95DC474934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9623" y="820435"/>
            <a:ext cx="1292911" cy="1292911"/>
          </a:xfrm>
          <a:prstGeom prst="rect">
            <a:avLst/>
          </a:prstGeom>
        </p:spPr>
      </p:pic>
      <p:grpSp>
        <p:nvGrpSpPr>
          <p:cNvPr id="201" name="Group 200">
            <a:extLst>
              <a:ext uri="{FF2B5EF4-FFF2-40B4-BE49-F238E27FC236}">
                <a16:creationId xmlns:a16="http://schemas.microsoft.com/office/drawing/2014/main" id="{61C590BC-96FE-4E1D-9D35-AEC62BCE2A21}"/>
              </a:ext>
              <a:ext uri="{C183D7F6-B498-43B3-948B-1728B52AA6E4}">
                <adec:decorative xmlns:adec="http://schemas.microsoft.com/office/drawing/2017/decorative" val="1"/>
              </a:ext>
            </a:extLst>
          </p:cNvPr>
          <p:cNvGrpSpPr/>
          <p:nvPr/>
        </p:nvGrpSpPr>
        <p:grpSpPr>
          <a:xfrm>
            <a:off x="1730635" y="1379344"/>
            <a:ext cx="9051475" cy="451117"/>
            <a:chOff x="1957398" y="1943602"/>
            <a:chExt cx="9051475" cy="340278"/>
          </a:xfrm>
        </p:grpSpPr>
        <p:cxnSp>
          <p:nvCxnSpPr>
            <p:cNvPr id="202" name="Straight Connector 201">
              <a:extLst>
                <a:ext uri="{FF2B5EF4-FFF2-40B4-BE49-F238E27FC236}">
                  <a16:creationId xmlns:a16="http://schemas.microsoft.com/office/drawing/2014/main" id="{267B51F2-FC2D-4914-BBC3-23FC26B38E66}"/>
                </a:ext>
              </a:extLst>
            </p:cNvPr>
            <p:cNvCxnSpPr>
              <a:cxnSpLocks/>
            </p:cNvCxnSpPr>
            <p:nvPr/>
          </p:nvCxnSpPr>
          <p:spPr>
            <a:xfrm rot="10800000" flipV="1">
              <a:off x="1957398" y="2113741"/>
              <a:ext cx="9051475" cy="0"/>
            </a:xfrm>
            <a:prstGeom prst="line">
              <a:avLst/>
            </a:prstGeom>
            <a:noFill/>
            <a:ln w="12700">
              <a:solidFill>
                <a:schemeClr val="tx1">
                  <a:lumMod val="75000"/>
                  <a:lumOff val="25000"/>
                </a:schemeClr>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203" name="Straight Connector 202">
              <a:extLst>
                <a:ext uri="{FF2B5EF4-FFF2-40B4-BE49-F238E27FC236}">
                  <a16:creationId xmlns:a16="http://schemas.microsoft.com/office/drawing/2014/main" id="{8DE0EE33-6DDA-4594-BA3F-B34F4B87C8CB}"/>
                </a:ext>
              </a:extLst>
            </p:cNvPr>
            <p:cNvCxnSpPr/>
            <p:nvPr/>
          </p:nvCxnSpPr>
          <p:spPr>
            <a:xfrm rot="10800000" flipH="1">
              <a:off x="6483135" y="1943602"/>
              <a:ext cx="1" cy="170139"/>
            </a:xfrm>
            <a:prstGeom prst="line">
              <a:avLst/>
            </a:prstGeom>
            <a:noFill/>
            <a:ln w="12700">
              <a:solidFill>
                <a:schemeClr val="tx1">
                  <a:lumMod val="75000"/>
                  <a:lumOff val="25000"/>
                </a:schemeClr>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204" name="Straight Connector 203">
              <a:extLst>
                <a:ext uri="{FF2B5EF4-FFF2-40B4-BE49-F238E27FC236}">
                  <a16:creationId xmlns:a16="http://schemas.microsoft.com/office/drawing/2014/main" id="{10BDC5FA-A47A-4BB4-A18D-AC681C92C4DF}"/>
                </a:ext>
              </a:extLst>
            </p:cNvPr>
            <p:cNvCxnSpPr/>
            <p:nvPr/>
          </p:nvCxnSpPr>
          <p:spPr>
            <a:xfrm rot="10800000" flipH="1">
              <a:off x="10998219" y="2113741"/>
              <a:ext cx="1" cy="170139"/>
            </a:xfrm>
            <a:prstGeom prst="line">
              <a:avLst/>
            </a:prstGeom>
            <a:noFill/>
            <a:ln w="12700">
              <a:solidFill>
                <a:schemeClr val="tx1">
                  <a:lumMod val="75000"/>
                  <a:lumOff val="25000"/>
                </a:schemeClr>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205" name="Straight Connector 204">
              <a:extLst>
                <a:ext uri="{FF2B5EF4-FFF2-40B4-BE49-F238E27FC236}">
                  <a16:creationId xmlns:a16="http://schemas.microsoft.com/office/drawing/2014/main" id="{8B106E3F-AD87-42A4-85FC-F1C3FAAB4FF4}"/>
                </a:ext>
              </a:extLst>
            </p:cNvPr>
            <p:cNvCxnSpPr/>
            <p:nvPr/>
          </p:nvCxnSpPr>
          <p:spPr>
            <a:xfrm rot="10800000" flipH="1">
              <a:off x="1987802" y="2113741"/>
              <a:ext cx="1" cy="170139"/>
            </a:xfrm>
            <a:prstGeom prst="line">
              <a:avLst/>
            </a:prstGeom>
            <a:noFill/>
            <a:ln w="12700">
              <a:solidFill>
                <a:schemeClr val="tx1">
                  <a:lumMod val="75000"/>
                  <a:lumOff val="25000"/>
                </a:schemeClr>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206" name="Straight Connector 205">
              <a:extLst>
                <a:ext uri="{FF2B5EF4-FFF2-40B4-BE49-F238E27FC236}">
                  <a16:creationId xmlns:a16="http://schemas.microsoft.com/office/drawing/2014/main" id="{1C16F7C3-1261-4253-9CD4-B292BFC1E45B}"/>
                </a:ext>
              </a:extLst>
            </p:cNvPr>
            <p:cNvCxnSpPr/>
            <p:nvPr/>
          </p:nvCxnSpPr>
          <p:spPr>
            <a:xfrm rot="10800000" flipH="1">
              <a:off x="3789885" y="2113741"/>
              <a:ext cx="1" cy="170139"/>
            </a:xfrm>
            <a:prstGeom prst="line">
              <a:avLst/>
            </a:prstGeom>
            <a:noFill/>
            <a:ln w="12700">
              <a:solidFill>
                <a:schemeClr val="tx1">
                  <a:lumMod val="75000"/>
                  <a:lumOff val="25000"/>
                </a:schemeClr>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207" name="Straight Connector 206">
              <a:extLst>
                <a:ext uri="{FF2B5EF4-FFF2-40B4-BE49-F238E27FC236}">
                  <a16:creationId xmlns:a16="http://schemas.microsoft.com/office/drawing/2014/main" id="{CE8E0A56-A1AD-4FD1-A7E0-4B7596E20F55}"/>
                </a:ext>
              </a:extLst>
            </p:cNvPr>
            <p:cNvCxnSpPr/>
            <p:nvPr/>
          </p:nvCxnSpPr>
          <p:spPr>
            <a:xfrm rot="10800000" flipH="1">
              <a:off x="5591969" y="2113741"/>
              <a:ext cx="1" cy="170139"/>
            </a:xfrm>
            <a:prstGeom prst="line">
              <a:avLst/>
            </a:prstGeom>
            <a:noFill/>
            <a:ln w="12700">
              <a:solidFill>
                <a:schemeClr val="tx1">
                  <a:lumMod val="75000"/>
                  <a:lumOff val="25000"/>
                </a:schemeClr>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208" name="Straight Connector 207">
              <a:extLst>
                <a:ext uri="{FF2B5EF4-FFF2-40B4-BE49-F238E27FC236}">
                  <a16:creationId xmlns:a16="http://schemas.microsoft.com/office/drawing/2014/main" id="{36AD35AC-8BDE-41F9-BD29-2E690CA3BD66}"/>
                </a:ext>
              </a:extLst>
            </p:cNvPr>
            <p:cNvCxnSpPr/>
            <p:nvPr/>
          </p:nvCxnSpPr>
          <p:spPr>
            <a:xfrm rot="10800000" flipH="1">
              <a:off x="7394053" y="2113741"/>
              <a:ext cx="1" cy="170139"/>
            </a:xfrm>
            <a:prstGeom prst="line">
              <a:avLst/>
            </a:prstGeom>
            <a:noFill/>
            <a:ln w="12700">
              <a:solidFill>
                <a:schemeClr val="tx1">
                  <a:lumMod val="75000"/>
                  <a:lumOff val="25000"/>
                </a:schemeClr>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209" name="Straight Connector 208">
              <a:extLst>
                <a:ext uri="{FF2B5EF4-FFF2-40B4-BE49-F238E27FC236}">
                  <a16:creationId xmlns:a16="http://schemas.microsoft.com/office/drawing/2014/main" id="{17B55175-C42E-48F1-9106-EECB0EBA209C}"/>
                </a:ext>
              </a:extLst>
            </p:cNvPr>
            <p:cNvCxnSpPr/>
            <p:nvPr/>
          </p:nvCxnSpPr>
          <p:spPr>
            <a:xfrm rot="10800000" flipH="1">
              <a:off x="9196137" y="2113741"/>
              <a:ext cx="1" cy="170139"/>
            </a:xfrm>
            <a:prstGeom prst="line">
              <a:avLst/>
            </a:prstGeom>
            <a:noFill/>
            <a:ln w="12700">
              <a:solidFill>
                <a:schemeClr val="tx1">
                  <a:lumMod val="75000"/>
                  <a:lumOff val="25000"/>
                </a:schemeClr>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grpSp>
      <p:grpSp>
        <p:nvGrpSpPr>
          <p:cNvPr id="185" name="Group 184" descr="Tabs">
            <a:extLst>
              <a:ext uri="{FF2B5EF4-FFF2-40B4-BE49-F238E27FC236}">
                <a16:creationId xmlns:a16="http://schemas.microsoft.com/office/drawing/2014/main" id="{142F2996-D053-4785-BB23-E03AD363BD26}"/>
              </a:ext>
            </a:extLst>
          </p:cNvPr>
          <p:cNvGrpSpPr/>
          <p:nvPr/>
        </p:nvGrpSpPr>
        <p:grpSpPr>
          <a:xfrm>
            <a:off x="892359" y="2004162"/>
            <a:ext cx="1737360" cy="945230"/>
            <a:chOff x="907113" y="2559922"/>
            <a:chExt cx="1737360" cy="945230"/>
          </a:xfrm>
        </p:grpSpPr>
        <p:sp>
          <p:nvSpPr>
            <p:cNvPr id="186" name="Rectangle: Rounded Corners 185">
              <a:extLst>
                <a:ext uri="{FF2B5EF4-FFF2-40B4-BE49-F238E27FC236}">
                  <a16:creationId xmlns:a16="http://schemas.microsoft.com/office/drawing/2014/main" id="{5D4DED1B-9028-4797-BA72-328EE95AB31E}"/>
                </a:ext>
              </a:extLst>
            </p:cNvPr>
            <p:cNvSpPr/>
            <p:nvPr/>
          </p:nvSpPr>
          <p:spPr bwMode="auto">
            <a:xfrm>
              <a:off x="1426361" y="2806288"/>
              <a:ext cx="698864" cy="698864"/>
            </a:xfrm>
            <a:prstGeom prst="roundRect">
              <a:avLst>
                <a:gd name="adj" fmla="val 31525"/>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87" name="Graphic 186">
              <a:extLst>
                <a:ext uri="{FF2B5EF4-FFF2-40B4-BE49-F238E27FC236}">
                  <a16:creationId xmlns:a16="http://schemas.microsoft.com/office/drawing/2014/main" id="{95111790-53C3-4D18-8A78-A3F43244F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0359" y="2970286"/>
              <a:ext cx="370868" cy="370868"/>
            </a:xfrm>
            <a:prstGeom prst="rect">
              <a:avLst/>
            </a:prstGeom>
          </p:spPr>
        </p:pic>
        <p:sp>
          <p:nvSpPr>
            <p:cNvPr id="188" name="TextBox 187">
              <a:extLst>
                <a:ext uri="{FF2B5EF4-FFF2-40B4-BE49-F238E27FC236}">
                  <a16:creationId xmlns:a16="http://schemas.microsoft.com/office/drawing/2014/main" id="{73109496-E2B7-4B5B-81D3-F70BD54A13DF}"/>
                </a:ext>
              </a:extLst>
            </p:cNvPr>
            <p:cNvSpPr txBox="1"/>
            <p:nvPr/>
          </p:nvSpPr>
          <p:spPr>
            <a:xfrm>
              <a:off x="907113" y="2559922"/>
              <a:ext cx="173736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Tabs</a:t>
              </a:r>
            </a:p>
          </p:txBody>
        </p:sp>
      </p:grpSp>
      <p:grpSp>
        <p:nvGrpSpPr>
          <p:cNvPr id="189" name="Group 188" descr="Bots">
            <a:extLst>
              <a:ext uri="{FF2B5EF4-FFF2-40B4-BE49-F238E27FC236}">
                <a16:creationId xmlns:a16="http://schemas.microsoft.com/office/drawing/2014/main" id="{9C40F0FC-79F7-4AAF-BF04-6464CD4E4D20}"/>
              </a:ext>
            </a:extLst>
          </p:cNvPr>
          <p:cNvGrpSpPr/>
          <p:nvPr/>
        </p:nvGrpSpPr>
        <p:grpSpPr>
          <a:xfrm>
            <a:off x="2694442" y="2004162"/>
            <a:ext cx="1737360" cy="945230"/>
            <a:chOff x="2709196" y="2559922"/>
            <a:chExt cx="1737360" cy="945230"/>
          </a:xfrm>
        </p:grpSpPr>
        <p:sp>
          <p:nvSpPr>
            <p:cNvPr id="190" name="Rectangle: Rounded Corners 189">
              <a:extLst>
                <a:ext uri="{FF2B5EF4-FFF2-40B4-BE49-F238E27FC236}">
                  <a16:creationId xmlns:a16="http://schemas.microsoft.com/office/drawing/2014/main" id="{33904AE9-E14C-403B-8D7C-69A883BF2160}"/>
                </a:ext>
              </a:extLst>
            </p:cNvPr>
            <p:cNvSpPr/>
            <p:nvPr/>
          </p:nvSpPr>
          <p:spPr bwMode="auto">
            <a:xfrm>
              <a:off x="3228444" y="2806288"/>
              <a:ext cx="698864" cy="698864"/>
            </a:xfrm>
            <a:prstGeom prst="roundRect">
              <a:avLst>
                <a:gd name="adj" fmla="val 31525"/>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91" name="Graphic 190">
              <a:extLst>
                <a:ext uri="{FF2B5EF4-FFF2-40B4-BE49-F238E27FC236}">
                  <a16:creationId xmlns:a16="http://schemas.microsoft.com/office/drawing/2014/main" id="{62625C50-3C8D-4EFA-A71D-48BA29A432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2416" y="2970260"/>
              <a:ext cx="370920" cy="370921"/>
            </a:xfrm>
            <a:prstGeom prst="rect">
              <a:avLst/>
            </a:prstGeom>
          </p:spPr>
        </p:pic>
        <p:sp>
          <p:nvSpPr>
            <p:cNvPr id="192" name="TextBox 191">
              <a:extLst>
                <a:ext uri="{FF2B5EF4-FFF2-40B4-BE49-F238E27FC236}">
                  <a16:creationId xmlns:a16="http://schemas.microsoft.com/office/drawing/2014/main" id="{7A719D01-D557-4DCE-A510-EF9CC04E5FF5}"/>
                </a:ext>
              </a:extLst>
            </p:cNvPr>
            <p:cNvSpPr txBox="1"/>
            <p:nvPr/>
          </p:nvSpPr>
          <p:spPr>
            <a:xfrm>
              <a:off x="2709196" y="2559922"/>
              <a:ext cx="173736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Bots</a:t>
              </a:r>
            </a:p>
          </p:txBody>
        </p:sp>
      </p:grpSp>
      <p:grpSp>
        <p:nvGrpSpPr>
          <p:cNvPr id="193" name="Group 192" descr="Adaptive cards">
            <a:extLst>
              <a:ext uri="{FF2B5EF4-FFF2-40B4-BE49-F238E27FC236}">
                <a16:creationId xmlns:a16="http://schemas.microsoft.com/office/drawing/2014/main" id="{A9BED4AD-0BAF-4FC2-9234-4624401AF94D}"/>
              </a:ext>
            </a:extLst>
          </p:cNvPr>
          <p:cNvGrpSpPr/>
          <p:nvPr/>
        </p:nvGrpSpPr>
        <p:grpSpPr>
          <a:xfrm>
            <a:off x="4496525" y="2004162"/>
            <a:ext cx="1737360" cy="945230"/>
            <a:chOff x="4511280" y="2559922"/>
            <a:chExt cx="1737360" cy="945230"/>
          </a:xfrm>
        </p:grpSpPr>
        <p:sp>
          <p:nvSpPr>
            <p:cNvPr id="194" name="Rectangle: Rounded Corners 193">
              <a:extLst>
                <a:ext uri="{FF2B5EF4-FFF2-40B4-BE49-F238E27FC236}">
                  <a16:creationId xmlns:a16="http://schemas.microsoft.com/office/drawing/2014/main" id="{0FFD27C2-0CFF-4643-BDAD-763EF35CD2B7}"/>
                </a:ext>
              </a:extLst>
            </p:cNvPr>
            <p:cNvSpPr/>
            <p:nvPr/>
          </p:nvSpPr>
          <p:spPr bwMode="auto">
            <a:xfrm>
              <a:off x="5030528" y="2806288"/>
              <a:ext cx="698864" cy="698864"/>
            </a:xfrm>
            <a:prstGeom prst="roundRect">
              <a:avLst>
                <a:gd name="adj" fmla="val 31525"/>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95" name="Graphic 194">
              <a:extLst>
                <a:ext uri="{FF2B5EF4-FFF2-40B4-BE49-F238E27FC236}">
                  <a16:creationId xmlns:a16="http://schemas.microsoft.com/office/drawing/2014/main" id="{8A588F8E-B757-4D56-8E47-1A1F965D7C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94500" y="2970260"/>
              <a:ext cx="370921" cy="370921"/>
            </a:xfrm>
            <a:prstGeom prst="rect">
              <a:avLst/>
            </a:prstGeom>
          </p:spPr>
        </p:pic>
        <p:sp>
          <p:nvSpPr>
            <p:cNvPr id="196" name="TextBox 195">
              <a:extLst>
                <a:ext uri="{FF2B5EF4-FFF2-40B4-BE49-F238E27FC236}">
                  <a16:creationId xmlns:a16="http://schemas.microsoft.com/office/drawing/2014/main" id="{38754D77-E021-4BF4-92A5-8A9397ED61F7}"/>
                </a:ext>
              </a:extLst>
            </p:cNvPr>
            <p:cNvSpPr txBox="1"/>
            <p:nvPr/>
          </p:nvSpPr>
          <p:spPr>
            <a:xfrm>
              <a:off x="4511280" y="2559922"/>
              <a:ext cx="173736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Adaptive cards</a:t>
              </a:r>
            </a:p>
          </p:txBody>
        </p:sp>
      </p:grpSp>
      <p:grpSp>
        <p:nvGrpSpPr>
          <p:cNvPr id="197" name="Group 196" descr="Messaging extensions">
            <a:extLst>
              <a:ext uri="{FF2B5EF4-FFF2-40B4-BE49-F238E27FC236}">
                <a16:creationId xmlns:a16="http://schemas.microsoft.com/office/drawing/2014/main" id="{0D57EBE1-8C56-42D1-89CB-8119017366AF}"/>
              </a:ext>
            </a:extLst>
          </p:cNvPr>
          <p:cNvGrpSpPr/>
          <p:nvPr/>
        </p:nvGrpSpPr>
        <p:grpSpPr>
          <a:xfrm>
            <a:off x="6298608" y="2004162"/>
            <a:ext cx="1737360" cy="945230"/>
            <a:chOff x="6313364" y="2559922"/>
            <a:chExt cx="1737360" cy="945230"/>
          </a:xfrm>
        </p:grpSpPr>
        <p:sp>
          <p:nvSpPr>
            <p:cNvPr id="198" name="Rectangle: Rounded Corners 197">
              <a:extLst>
                <a:ext uri="{FF2B5EF4-FFF2-40B4-BE49-F238E27FC236}">
                  <a16:creationId xmlns:a16="http://schemas.microsoft.com/office/drawing/2014/main" id="{5BBAAD01-7E72-4D98-8A26-7265E95EFA1D}"/>
                </a:ext>
              </a:extLst>
            </p:cNvPr>
            <p:cNvSpPr/>
            <p:nvPr/>
          </p:nvSpPr>
          <p:spPr bwMode="auto">
            <a:xfrm>
              <a:off x="6832612" y="2806288"/>
              <a:ext cx="698864" cy="698864"/>
            </a:xfrm>
            <a:prstGeom prst="roundRect">
              <a:avLst>
                <a:gd name="adj" fmla="val 31525"/>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99" name="TextBox 198">
              <a:extLst>
                <a:ext uri="{FF2B5EF4-FFF2-40B4-BE49-F238E27FC236}">
                  <a16:creationId xmlns:a16="http://schemas.microsoft.com/office/drawing/2014/main" id="{78549CA9-FB70-4CC0-8853-A8949F81E372}"/>
                </a:ext>
              </a:extLst>
            </p:cNvPr>
            <p:cNvSpPr txBox="1"/>
            <p:nvPr/>
          </p:nvSpPr>
          <p:spPr>
            <a:xfrm>
              <a:off x="6313364" y="2559922"/>
              <a:ext cx="173736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Messaging extensions</a:t>
              </a:r>
            </a:p>
          </p:txBody>
        </p:sp>
        <p:pic>
          <p:nvPicPr>
            <p:cNvPr id="200" name="Graphic 199">
              <a:extLst>
                <a:ext uri="{FF2B5EF4-FFF2-40B4-BE49-F238E27FC236}">
                  <a16:creationId xmlns:a16="http://schemas.microsoft.com/office/drawing/2014/main" id="{8431D6DE-66D1-4918-BD41-60B859C05C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96584" y="2970260"/>
              <a:ext cx="370921" cy="370921"/>
            </a:xfrm>
            <a:prstGeom prst="rect">
              <a:avLst/>
            </a:prstGeom>
          </p:spPr>
        </p:pic>
      </p:grpSp>
      <p:grpSp>
        <p:nvGrpSpPr>
          <p:cNvPr id="210" name="Group 209" descr="Task modules">
            <a:extLst>
              <a:ext uri="{FF2B5EF4-FFF2-40B4-BE49-F238E27FC236}">
                <a16:creationId xmlns:a16="http://schemas.microsoft.com/office/drawing/2014/main" id="{307AF695-EBBC-47C3-8175-7BE3B38FFDE9}"/>
              </a:ext>
            </a:extLst>
          </p:cNvPr>
          <p:cNvGrpSpPr/>
          <p:nvPr/>
        </p:nvGrpSpPr>
        <p:grpSpPr>
          <a:xfrm>
            <a:off x="8100691" y="2004162"/>
            <a:ext cx="1737360" cy="945230"/>
            <a:chOff x="8115448" y="2559922"/>
            <a:chExt cx="1737360" cy="945230"/>
          </a:xfrm>
        </p:grpSpPr>
        <p:sp>
          <p:nvSpPr>
            <p:cNvPr id="211" name="Rectangle: Rounded Corners 210">
              <a:extLst>
                <a:ext uri="{FF2B5EF4-FFF2-40B4-BE49-F238E27FC236}">
                  <a16:creationId xmlns:a16="http://schemas.microsoft.com/office/drawing/2014/main" id="{332FFFB6-1A67-4E63-8453-AE773FECF886}"/>
                </a:ext>
              </a:extLst>
            </p:cNvPr>
            <p:cNvSpPr/>
            <p:nvPr/>
          </p:nvSpPr>
          <p:spPr bwMode="auto">
            <a:xfrm>
              <a:off x="8634696" y="2806288"/>
              <a:ext cx="698864" cy="698864"/>
            </a:xfrm>
            <a:prstGeom prst="roundRect">
              <a:avLst>
                <a:gd name="adj" fmla="val 31525"/>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12" name="TextBox 211">
              <a:extLst>
                <a:ext uri="{FF2B5EF4-FFF2-40B4-BE49-F238E27FC236}">
                  <a16:creationId xmlns:a16="http://schemas.microsoft.com/office/drawing/2014/main" id="{1D66554E-6B76-4429-A5DE-CEE2BBBD9BC6}"/>
                </a:ext>
              </a:extLst>
            </p:cNvPr>
            <p:cNvSpPr txBox="1"/>
            <p:nvPr/>
          </p:nvSpPr>
          <p:spPr>
            <a:xfrm>
              <a:off x="8115448" y="2559922"/>
              <a:ext cx="173736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Task modules</a:t>
              </a:r>
            </a:p>
          </p:txBody>
        </p:sp>
        <p:grpSp>
          <p:nvGrpSpPr>
            <p:cNvPr id="213" name="Group 212">
              <a:extLst>
                <a:ext uri="{FF2B5EF4-FFF2-40B4-BE49-F238E27FC236}">
                  <a16:creationId xmlns:a16="http://schemas.microsoft.com/office/drawing/2014/main" id="{C8F0F8E4-FDCD-4C6C-BB2F-18E409F447AC}"/>
                </a:ext>
              </a:extLst>
            </p:cNvPr>
            <p:cNvGrpSpPr/>
            <p:nvPr/>
          </p:nvGrpSpPr>
          <p:grpSpPr>
            <a:xfrm>
              <a:off x="8783597" y="2960095"/>
              <a:ext cx="401063" cy="401062"/>
              <a:chOff x="4421188" y="3827463"/>
              <a:chExt cx="285751" cy="285750"/>
            </a:xfrm>
            <a:solidFill>
              <a:schemeClr val="bg1"/>
            </a:solidFill>
          </p:grpSpPr>
          <p:sp>
            <p:nvSpPr>
              <p:cNvPr id="214" name="Freeform 169">
                <a:extLst>
                  <a:ext uri="{FF2B5EF4-FFF2-40B4-BE49-F238E27FC236}">
                    <a16:creationId xmlns:a16="http://schemas.microsoft.com/office/drawing/2014/main" id="{DA512BC9-9FE9-4C99-8DF7-B0A0384A8F41}"/>
                  </a:ext>
                </a:extLst>
              </p:cNvPr>
              <p:cNvSpPr>
                <a:spLocks/>
              </p:cNvSpPr>
              <p:nvPr/>
            </p:nvSpPr>
            <p:spPr bwMode="auto">
              <a:xfrm>
                <a:off x="4421188" y="3827463"/>
                <a:ext cx="112713" cy="161925"/>
              </a:xfrm>
              <a:custGeom>
                <a:avLst/>
                <a:gdLst>
                  <a:gd name="T0" fmla="*/ 30 w 30"/>
                  <a:gd name="T1" fmla="*/ 0 h 43"/>
                  <a:gd name="T2" fmla="*/ 0 w 30"/>
                  <a:gd name="T3" fmla="*/ 0 h 43"/>
                  <a:gd name="T4" fmla="*/ 0 w 30"/>
                  <a:gd name="T5" fmla="*/ 30 h 43"/>
                  <a:gd name="T6" fmla="*/ 5 w 30"/>
                  <a:gd name="T7" fmla="*/ 30 h 43"/>
                  <a:gd name="T8" fmla="*/ 13 w 30"/>
                  <a:gd name="T9" fmla="*/ 25 h 43"/>
                  <a:gd name="T10" fmla="*/ 21 w 30"/>
                  <a:gd name="T11" fmla="*/ 33 h 43"/>
                  <a:gd name="T12" fmla="*/ 13 w 30"/>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 h="43">
                    <a:moveTo>
                      <a:pt x="30" y="0"/>
                    </a:moveTo>
                    <a:cubicBezTo>
                      <a:pt x="0" y="0"/>
                      <a:pt x="0" y="0"/>
                      <a:pt x="0" y="0"/>
                    </a:cubicBezTo>
                    <a:cubicBezTo>
                      <a:pt x="0" y="30"/>
                      <a:pt x="0" y="30"/>
                      <a:pt x="0" y="30"/>
                    </a:cubicBezTo>
                    <a:cubicBezTo>
                      <a:pt x="5" y="30"/>
                      <a:pt x="5" y="30"/>
                      <a:pt x="5" y="30"/>
                    </a:cubicBezTo>
                    <a:cubicBezTo>
                      <a:pt x="6" y="27"/>
                      <a:pt x="9" y="25"/>
                      <a:pt x="13" y="25"/>
                    </a:cubicBezTo>
                    <a:cubicBezTo>
                      <a:pt x="18" y="25"/>
                      <a:pt x="21" y="28"/>
                      <a:pt x="21" y="33"/>
                    </a:cubicBezTo>
                    <a:cubicBezTo>
                      <a:pt x="21" y="38"/>
                      <a:pt x="18" y="43"/>
                      <a:pt x="13" y="43"/>
                    </a:cubicBezTo>
                  </a:path>
                </a:pathLst>
              </a:custGeom>
              <a:grpFill/>
              <a:ln w="12700" cap="flat">
                <a:solidFill>
                  <a:srgbClr val="5558AF"/>
                </a:solidFill>
                <a:prstDash val="solid"/>
                <a:miter/>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15" name="Freeform 170">
                <a:extLst>
                  <a:ext uri="{FF2B5EF4-FFF2-40B4-BE49-F238E27FC236}">
                    <a16:creationId xmlns:a16="http://schemas.microsoft.com/office/drawing/2014/main" id="{40022EDC-A975-49D7-B941-D5A9C7FFA959}"/>
                  </a:ext>
                </a:extLst>
              </p:cNvPr>
              <p:cNvSpPr>
                <a:spLocks/>
              </p:cNvSpPr>
              <p:nvPr/>
            </p:nvSpPr>
            <p:spPr bwMode="auto">
              <a:xfrm>
                <a:off x="4421188" y="3967163"/>
                <a:ext cx="112713" cy="71438"/>
              </a:xfrm>
              <a:custGeom>
                <a:avLst/>
                <a:gdLst>
                  <a:gd name="T0" fmla="*/ 0 w 71"/>
                  <a:gd name="T1" fmla="*/ 0 h 45"/>
                  <a:gd name="T2" fmla="*/ 0 w 71"/>
                  <a:gd name="T3" fmla="*/ 45 h 45"/>
                  <a:gd name="T4" fmla="*/ 71 w 71"/>
                  <a:gd name="T5" fmla="*/ 45 h 45"/>
                </a:gdLst>
                <a:ahLst/>
                <a:cxnLst>
                  <a:cxn ang="0">
                    <a:pos x="T0" y="T1"/>
                  </a:cxn>
                  <a:cxn ang="0">
                    <a:pos x="T2" y="T3"/>
                  </a:cxn>
                  <a:cxn ang="0">
                    <a:pos x="T4" y="T5"/>
                  </a:cxn>
                </a:cxnLst>
                <a:rect l="0" t="0" r="r" b="b"/>
                <a:pathLst>
                  <a:path w="71" h="45">
                    <a:moveTo>
                      <a:pt x="0" y="0"/>
                    </a:moveTo>
                    <a:lnTo>
                      <a:pt x="0" y="45"/>
                    </a:lnTo>
                    <a:lnTo>
                      <a:pt x="71" y="45"/>
                    </a:lnTo>
                  </a:path>
                </a:pathLst>
              </a:custGeom>
              <a:grpFill/>
              <a:ln w="12700" cap="flat">
                <a:solidFill>
                  <a:srgbClr val="5558AF"/>
                </a:solidFill>
                <a:prstDash val="solid"/>
                <a:miter/>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16" name="Freeform 415">
                <a:extLst>
                  <a:ext uri="{FF2B5EF4-FFF2-40B4-BE49-F238E27FC236}">
                    <a16:creationId xmlns:a16="http://schemas.microsoft.com/office/drawing/2014/main" id="{8464D614-6541-455E-BE8D-E0AF9E879B45}"/>
                  </a:ext>
                </a:extLst>
              </p:cNvPr>
              <p:cNvSpPr>
                <a:spLocks/>
              </p:cNvSpPr>
              <p:nvPr/>
            </p:nvSpPr>
            <p:spPr bwMode="auto">
              <a:xfrm>
                <a:off x="4440238" y="3967163"/>
                <a:ext cx="30163" cy="22225"/>
              </a:xfrm>
              <a:custGeom>
                <a:avLst/>
                <a:gdLst>
                  <a:gd name="T0" fmla="*/ 0 w 8"/>
                  <a:gd name="T1" fmla="*/ 0 h 6"/>
                  <a:gd name="T2" fmla="*/ 8 w 8"/>
                  <a:gd name="T3" fmla="*/ 6 h 6"/>
                </a:gdLst>
                <a:ahLst/>
                <a:cxnLst>
                  <a:cxn ang="0">
                    <a:pos x="T0" y="T1"/>
                  </a:cxn>
                  <a:cxn ang="0">
                    <a:pos x="T2" y="T3"/>
                  </a:cxn>
                </a:cxnLst>
                <a:rect l="0" t="0" r="r" b="b"/>
                <a:pathLst>
                  <a:path w="8" h="6">
                    <a:moveTo>
                      <a:pt x="0" y="0"/>
                    </a:moveTo>
                    <a:cubicBezTo>
                      <a:pt x="1" y="4"/>
                      <a:pt x="4" y="6"/>
                      <a:pt x="8" y="6"/>
                    </a:cubicBezTo>
                  </a:path>
                </a:pathLst>
              </a:custGeom>
              <a:grpFill/>
              <a:ln w="12700" cap="flat">
                <a:solidFill>
                  <a:srgbClr val="5558AF"/>
                </a:solidFill>
                <a:prstDash val="solid"/>
                <a:miter/>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17" name="Freeform 416">
                <a:extLst>
                  <a:ext uri="{FF2B5EF4-FFF2-40B4-BE49-F238E27FC236}">
                    <a16:creationId xmlns:a16="http://schemas.microsoft.com/office/drawing/2014/main" id="{FCE9C7BE-9D15-4DCC-BA4D-3AA5F68A2EA3}"/>
                  </a:ext>
                </a:extLst>
              </p:cNvPr>
              <p:cNvSpPr>
                <a:spLocks/>
              </p:cNvSpPr>
              <p:nvPr/>
            </p:nvSpPr>
            <p:spPr bwMode="auto">
              <a:xfrm>
                <a:off x="4514851" y="3827463"/>
                <a:ext cx="192088" cy="161925"/>
              </a:xfrm>
              <a:custGeom>
                <a:avLst/>
                <a:gdLst>
                  <a:gd name="T0" fmla="*/ 34 w 51"/>
                  <a:gd name="T1" fmla="*/ 37 h 43"/>
                  <a:gd name="T2" fmla="*/ 42 w 51"/>
                  <a:gd name="T3" fmla="*/ 43 h 43"/>
                  <a:gd name="T4" fmla="*/ 51 w 51"/>
                  <a:gd name="T5" fmla="*/ 33 h 43"/>
                  <a:gd name="T6" fmla="*/ 42 w 51"/>
                  <a:gd name="T7" fmla="*/ 25 h 43"/>
                  <a:gd name="T8" fmla="*/ 34 w 51"/>
                  <a:gd name="T9" fmla="*/ 30 h 43"/>
                  <a:gd name="T10" fmla="*/ 31 w 51"/>
                  <a:gd name="T11" fmla="*/ 30 h 43"/>
                  <a:gd name="T12" fmla="*/ 31 w 51"/>
                  <a:gd name="T13" fmla="*/ 0 h 43"/>
                  <a:gd name="T14" fmla="*/ 11 w 51"/>
                  <a:gd name="T15" fmla="*/ 0 h 43"/>
                  <a:gd name="T16" fmla="*/ 11 w 51"/>
                  <a:gd name="T17" fmla="*/ 5 h 43"/>
                  <a:gd name="T18" fmla="*/ 18 w 51"/>
                  <a:gd name="T19" fmla="*/ 13 h 43"/>
                  <a:gd name="T20" fmla="*/ 8 w 51"/>
                  <a:gd name="T21" fmla="*/ 21 h 43"/>
                  <a:gd name="T22" fmla="*/ 0 w 51"/>
                  <a:gd name="T23"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3">
                    <a:moveTo>
                      <a:pt x="34" y="37"/>
                    </a:moveTo>
                    <a:cubicBezTo>
                      <a:pt x="35" y="41"/>
                      <a:pt x="39" y="43"/>
                      <a:pt x="42" y="43"/>
                    </a:cubicBezTo>
                    <a:cubicBezTo>
                      <a:pt x="47" y="43"/>
                      <a:pt x="51" y="38"/>
                      <a:pt x="51" y="33"/>
                    </a:cubicBezTo>
                    <a:cubicBezTo>
                      <a:pt x="51" y="28"/>
                      <a:pt x="47" y="25"/>
                      <a:pt x="42" y="25"/>
                    </a:cubicBezTo>
                    <a:cubicBezTo>
                      <a:pt x="39" y="25"/>
                      <a:pt x="35" y="27"/>
                      <a:pt x="34" y="30"/>
                    </a:cubicBezTo>
                    <a:cubicBezTo>
                      <a:pt x="31" y="30"/>
                      <a:pt x="31" y="30"/>
                      <a:pt x="31" y="30"/>
                    </a:cubicBezTo>
                    <a:cubicBezTo>
                      <a:pt x="31" y="0"/>
                      <a:pt x="31" y="0"/>
                      <a:pt x="31" y="0"/>
                    </a:cubicBezTo>
                    <a:cubicBezTo>
                      <a:pt x="11" y="0"/>
                      <a:pt x="11" y="0"/>
                      <a:pt x="11" y="0"/>
                    </a:cubicBezTo>
                    <a:cubicBezTo>
                      <a:pt x="11" y="5"/>
                      <a:pt x="11" y="5"/>
                      <a:pt x="11" y="5"/>
                    </a:cubicBezTo>
                    <a:cubicBezTo>
                      <a:pt x="15" y="6"/>
                      <a:pt x="18" y="9"/>
                      <a:pt x="18" y="13"/>
                    </a:cubicBezTo>
                    <a:cubicBezTo>
                      <a:pt x="18" y="18"/>
                      <a:pt x="13" y="21"/>
                      <a:pt x="8" y="21"/>
                    </a:cubicBezTo>
                    <a:cubicBezTo>
                      <a:pt x="3" y="21"/>
                      <a:pt x="0" y="18"/>
                      <a:pt x="0" y="13"/>
                    </a:cubicBezTo>
                  </a:path>
                </a:pathLst>
              </a:custGeom>
              <a:grpFill/>
              <a:ln w="12700" cap="flat">
                <a:solidFill>
                  <a:srgbClr val="5558AF"/>
                </a:solidFill>
                <a:prstDash val="solid"/>
                <a:miter/>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18" name="Freeform 417">
                <a:extLst>
                  <a:ext uri="{FF2B5EF4-FFF2-40B4-BE49-F238E27FC236}">
                    <a16:creationId xmlns:a16="http://schemas.microsoft.com/office/drawing/2014/main" id="{B6E511D5-DD0C-4483-87C8-EFCC6CA194DE}"/>
                  </a:ext>
                </a:extLst>
              </p:cNvPr>
              <p:cNvSpPr>
                <a:spLocks/>
              </p:cNvSpPr>
              <p:nvPr/>
            </p:nvSpPr>
            <p:spPr bwMode="auto">
              <a:xfrm>
                <a:off x="4514851" y="3967163"/>
                <a:ext cx="117475" cy="146050"/>
              </a:xfrm>
              <a:custGeom>
                <a:avLst/>
                <a:gdLst>
                  <a:gd name="T0" fmla="*/ 5 w 31"/>
                  <a:gd name="T1" fmla="*/ 22 h 39"/>
                  <a:gd name="T2" fmla="*/ 0 w 31"/>
                  <a:gd name="T3" fmla="*/ 30 h 39"/>
                  <a:gd name="T4" fmla="*/ 8 w 31"/>
                  <a:gd name="T5" fmla="*/ 39 h 39"/>
                  <a:gd name="T6" fmla="*/ 18 w 31"/>
                  <a:gd name="T7" fmla="*/ 30 h 39"/>
                  <a:gd name="T8" fmla="*/ 11 w 31"/>
                  <a:gd name="T9" fmla="*/ 22 h 39"/>
                  <a:gd name="T10" fmla="*/ 11 w 31"/>
                  <a:gd name="T11" fmla="*/ 19 h 39"/>
                  <a:gd name="T12" fmla="*/ 31 w 31"/>
                  <a:gd name="T13" fmla="*/ 19 h 39"/>
                  <a:gd name="T14" fmla="*/ 31 w 31"/>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9">
                    <a:moveTo>
                      <a:pt x="5" y="22"/>
                    </a:moveTo>
                    <a:cubicBezTo>
                      <a:pt x="2" y="23"/>
                      <a:pt x="0" y="26"/>
                      <a:pt x="0" y="30"/>
                    </a:cubicBezTo>
                    <a:cubicBezTo>
                      <a:pt x="0" y="35"/>
                      <a:pt x="3" y="39"/>
                      <a:pt x="8" y="39"/>
                    </a:cubicBezTo>
                    <a:cubicBezTo>
                      <a:pt x="13" y="39"/>
                      <a:pt x="18" y="35"/>
                      <a:pt x="18" y="30"/>
                    </a:cubicBezTo>
                    <a:cubicBezTo>
                      <a:pt x="18" y="27"/>
                      <a:pt x="15" y="23"/>
                      <a:pt x="11" y="22"/>
                    </a:cubicBezTo>
                    <a:cubicBezTo>
                      <a:pt x="11" y="19"/>
                      <a:pt x="11" y="19"/>
                      <a:pt x="11" y="19"/>
                    </a:cubicBezTo>
                    <a:cubicBezTo>
                      <a:pt x="31" y="19"/>
                      <a:pt x="31" y="19"/>
                      <a:pt x="31" y="19"/>
                    </a:cubicBezTo>
                    <a:cubicBezTo>
                      <a:pt x="31" y="0"/>
                      <a:pt x="31" y="0"/>
                      <a:pt x="31" y="0"/>
                    </a:cubicBezTo>
                  </a:path>
                </a:pathLst>
              </a:custGeom>
              <a:grpFill/>
              <a:ln w="12700" cap="flat">
                <a:solidFill>
                  <a:srgbClr val="5558AF"/>
                </a:solidFill>
                <a:prstDash val="solid"/>
                <a:miter/>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19" name="Freeform 418">
                <a:extLst>
                  <a:ext uri="{FF2B5EF4-FFF2-40B4-BE49-F238E27FC236}">
                    <a16:creationId xmlns:a16="http://schemas.microsoft.com/office/drawing/2014/main" id="{7E117D3A-2CC9-45F0-993A-F2253A6B21C8}"/>
                  </a:ext>
                </a:extLst>
              </p:cNvPr>
              <p:cNvSpPr>
                <a:spLocks/>
              </p:cNvSpPr>
              <p:nvPr/>
            </p:nvSpPr>
            <p:spPr bwMode="auto">
              <a:xfrm>
                <a:off x="4514851" y="3846513"/>
                <a:ext cx="19050" cy="30163"/>
              </a:xfrm>
              <a:custGeom>
                <a:avLst/>
                <a:gdLst>
                  <a:gd name="T0" fmla="*/ 5 w 5"/>
                  <a:gd name="T1" fmla="*/ 0 h 8"/>
                  <a:gd name="T2" fmla="*/ 0 w 5"/>
                  <a:gd name="T3" fmla="*/ 8 h 8"/>
                </a:gdLst>
                <a:ahLst/>
                <a:cxnLst>
                  <a:cxn ang="0">
                    <a:pos x="T0" y="T1"/>
                  </a:cxn>
                  <a:cxn ang="0">
                    <a:pos x="T2" y="T3"/>
                  </a:cxn>
                </a:cxnLst>
                <a:rect l="0" t="0" r="r" b="b"/>
                <a:pathLst>
                  <a:path w="5" h="8">
                    <a:moveTo>
                      <a:pt x="5" y="0"/>
                    </a:moveTo>
                    <a:cubicBezTo>
                      <a:pt x="2" y="1"/>
                      <a:pt x="0" y="4"/>
                      <a:pt x="0" y="8"/>
                    </a:cubicBezTo>
                  </a:path>
                </a:pathLst>
              </a:custGeom>
              <a:grpFill/>
              <a:ln w="12700" cap="flat">
                <a:solidFill>
                  <a:srgbClr val="5558AF"/>
                </a:solidFill>
                <a:prstDash val="solid"/>
                <a:miter/>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81" name="Group 180" descr="Notifications">
            <a:extLst>
              <a:ext uri="{FF2B5EF4-FFF2-40B4-BE49-F238E27FC236}">
                <a16:creationId xmlns:a16="http://schemas.microsoft.com/office/drawing/2014/main" id="{202B518B-44CC-48DA-B925-80E79AFE6620}"/>
              </a:ext>
            </a:extLst>
          </p:cNvPr>
          <p:cNvGrpSpPr/>
          <p:nvPr/>
        </p:nvGrpSpPr>
        <p:grpSpPr>
          <a:xfrm>
            <a:off x="9902776" y="2004162"/>
            <a:ext cx="1737360" cy="945230"/>
            <a:chOff x="9917530" y="2559922"/>
            <a:chExt cx="1737360" cy="945230"/>
          </a:xfrm>
        </p:grpSpPr>
        <p:sp>
          <p:nvSpPr>
            <p:cNvPr id="182" name="Rectangle: Rounded Corners 181">
              <a:extLst>
                <a:ext uri="{FF2B5EF4-FFF2-40B4-BE49-F238E27FC236}">
                  <a16:creationId xmlns:a16="http://schemas.microsoft.com/office/drawing/2014/main" id="{444EE2C4-ED03-4AB2-9713-78A0F987F1E3}"/>
                </a:ext>
              </a:extLst>
            </p:cNvPr>
            <p:cNvSpPr/>
            <p:nvPr/>
          </p:nvSpPr>
          <p:spPr bwMode="auto">
            <a:xfrm>
              <a:off x="10436778" y="2806288"/>
              <a:ext cx="698864" cy="698864"/>
            </a:xfrm>
            <a:prstGeom prst="roundRect">
              <a:avLst>
                <a:gd name="adj" fmla="val 31525"/>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83" name="Graphic 182">
              <a:extLst>
                <a:ext uri="{FF2B5EF4-FFF2-40B4-BE49-F238E27FC236}">
                  <a16:creationId xmlns:a16="http://schemas.microsoft.com/office/drawing/2014/main" id="{4020BE15-39B0-4173-A388-A9CEC37A35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0750" y="2970260"/>
              <a:ext cx="370921" cy="370921"/>
            </a:xfrm>
            <a:prstGeom prst="rect">
              <a:avLst/>
            </a:prstGeom>
          </p:spPr>
        </p:pic>
        <p:sp>
          <p:nvSpPr>
            <p:cNvPr id="184" name="TextBox 183">
              <a:extLst>
                <a:ext uri="{FF2B5EF4-FFF2-40B4-BE49-F238E27FC236}">
                  <a16:creationId xmlns:a16="http://schemas.microsoft.com/office/drawing/2014/main" id="{A01E23FC-F281-4AB3-8000-F6F680FD23BE}"/>
                </a:ext>
              </a:extLst>
            </p:cNvPr>
            <p:cNvSpPr txBox="1"/>
            <p:nvPr/>
          </p:nvSpPr>
          <p:spPr>
            <a:xfrm>
              <a:off x="9917530" y="2559922"/>
              <a:ext cx="173736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Notifications</a:t>
              </a:r>
            </a:p>
          </p:txBody>
        </p:sp>
      </p:grpSp>
      <p:sp>
        <p:nvSpPr>
          <p:cNvPr id="156" name="Rectangle 155">
            <a:extLst>
              <a:ext uri="{FF2B5EF4-FFF2-40B4-BE49-F238E27FC236}">
                <a16:creationId xmlns:a16="http://schemas.microsoft.com/office/drawing/2014/main" id="{03546CA4-49A4-4747-9687-6444EC0E7D18}"/>
              </a:ext>
            </a:extLst>
          </p:cNvPr>
          <p:cNvSpPr/>
          <p:nvPr/>
        </p:nvSpPr>
        <p:spPr>
          <a:xfrm>
            <a:off x="1049390" y="3115692"/>
            <a:ext cx="10422682" cy="382196"/>
          </a:xfrm>
          <a:prstGeom prst="rect">
            <a:avLst/>
          </a:prstGeom>
          <a:solidFill>
            <a:srgbClr val="4B53BC"/>
          </a:solidFill>
          <a:ln w="317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Teams Application Platform &amp; Graph APIs</a:t>
            </a:r>
          </a:p>
        </p:txBody>
      </p:sp>
      <p:grpSp>
        <p:nvGrpSpPr>
          <p:cNvPr id="157" name="Group 156">
            <a:extLst>
              <a:ext uri="{FF2B5EF4-FFF2-40B4-BE49-F238E27FC236}">
                <a16:creationId xmlns:a16="http://schemas.microsoft.com/office/drawing/2014/main" id="{A9070089-DD0A-43CD-BA18-EA9C0953A053}"/>
              </a:ext>
              <a:ext uri="{C183D7F6-B498-43B3-948B-1728B52AA6E4}">
                <adec:decorative xmlns:adec="http://schemas.microsoft.com/office/drawing/2017/decorative" val="1"/>
              </a:ext>
            </a:extLst>
          </p:cNvPr>
          <p:cNvGrpSpPr/>
          <p:nvPr/>
        </p:nvGrpSpPr>
        <p:grpSpPr>
          <a:xfrm>
            <a:off x="9260482" y="3171764"/>
            <a:ext cx="2103627" cy="253672"/>
            <a:chOff x="747877" y="195541"/>
            <a:chExt cx="2397943" cy="281132"/>
          </a:xfrm>
        </p:grpSpPr>
        <p:grpSp>
          <p:nvGrpSpPr>
            <p:cNvPr id="158" name="Group 157">
              <a:extLst>
                <a:ext uri="{FF2B5EF4-FFF2-40B4-BE49-F238E27FC236}">
                  <a16:creationId xmlns:a16="http://schemas.microsoft.com/office/drawing/2014/main" id="{26C30DDB-FF29-4C21-81B7-D06AE9D1FFDC}"/>
                </a:ext>
              </a:extLst>
            </p:cNvPr>
            <p:cNvGrpSpPr>
              <a:grpSpLocks noChangeAspect="1"/>
            </p:cNvGrpSpPr>
            <p:nvPr/>
          </p:nvGrpSpPr>
          <p:grpSpPr>
            <a:xfrm>
              <a:off x="747877" y="195541"/>
              <a:ext cx="2043897" cy="281132"/>
              <a:chOff x="6664149" y="1504271"/>
              <a:chExt cx="2520204" cy="346652"/>
            </a:xfrm>
            <a:solidFill>
              <a:srgbClr val="5558AF"/>
            </a:solidFill>
          </p:grpSpPr>
          <p:pic>
            <p:nvPicPr>
              <p:cNvPr id="160" name="Picture 159" descr="12Connector_Wht@2x.png">
                <a:extLst>
                  <a:ext uri="{FF2B5EF4-FFF2-40B4-BE49-F238E27FC236}">
                    <a16:creationId xmlns:a16="http://schemas.microsoft.com/office/drawing/2014/main" id="{EDD6F726-6D3A-4FBC-9B14-96F163B5E2DB}"/>
                  </a:ext>
                </a:extLst>
              </p:cNvPr>
              <p:cNvPicPr>
                <a:picLocks noChangeAspect="1"/>
              </p:cNvPicPr>
              <p:nvPr/>
            </p:nvPicPr>
            <p:blipFill>
              <a:blip r:embed="rId14">
                <a:biLevel thresh="25000"/>
                <a:extLst>
                  <a:ext uri="{BEBA8EAE-BF5A-486C-A8C5-ECC9F3942E4B}">
                    <a14:imgProps xmlns:a14="http://schemas.microsoft.com/office/drawing/2010/main">
                      <a14:imgLayer r:embed="rId15">
                        <a14:imgEffect>
                          <a14:artisticGlowEdges trans="40000" smoothness="10"/>
                        </a14:imgEffect>
                        <a14:imgEffect>
                          <a14:saturation sat="400000"/>
                        </a14:imgEffect>
                      </a14:imgLayer>
                    </a14:imgProps>
                  </a:ext>
                </a:extLst>
              </a:blip>
              <a:stretch>
                <a:fillRect/>
              </a:stretch>
            </p:blipFill>
            <p:spPr>
              <a:xfrm>
                <a:off x="8414056" y="1504277"/>
                <a:ext cx="342918" cy="342918"/>
              </a:xfrm>
              <a:prstGeom prst="rect">
                <a:avLst/>
              </a:prstGeom>
              <a:grpFill/>
              <a:ln>
                <a:noFill/>
              </a:ln>
            </p:spPr>
          </p:pic>
          <p:pic>
            <p:nvPicPr>
              <p:cNvPr id="161" name="Picture 160" descr="12Activity_Wht@2x.png">
                <a:extLst>
                  <a:ext uri="{FF2B5EF4-FFF2-40B4-BE49-F238E27FC236}">
                    <a16:creationId xmlns:a16="http://schemas.microsoft.com/office/drawing/2014/main" id="{04514E43-5240-4F32-9D45-28936140DA79}"/>
                  </a:ext>
                </a:extLst>
              </p:cNvPr>
              <p:cNvPicPr>
                <a:picLocks noChangeAspect="1"/>
              </p:cNvPicPr>
              <p:nvPr/>
            </p:nvPicPr>
            <p:blipFill>
              <a:blip r:embed="rId16">
                <a:biLevel thresh="25000"/>
                <a:extLst>
                  <a:ext uri="{BEBA8EAE-BF5A-486C-A8C5-ECC9F3942E4B}">
                    <a14:imgProps xmlns:a14="http://schemas.microsoft.com/office/drawing/2010/main">
                      <a14:imgLayer r:embed="rId17">
                        <a14:imgEffect>
                          <a14:artisticGlowEdges trans="40000" smoothness="10"/>
                        </a14:imgEffect>
                        <a14:imgEffect>
                          <a14:saturation sat="400000"/>
                        </a14:imgEffect>
                      </a14:imgLayer>
                    </a14:imgProps>
                  </a:ext>
                </a:extLst>
              </a:blip>
              <a:stretch>
                <a:fillRect/>
              </a:stretch>
            </p:blipFill>
            <p:spPr>
              <a:xfrm>
                <a:off x="8841435" y="1504271"/>
                <a:ext cx="342918" cy="342918"/>
              </a:xfrm>
              <a:prstGeom prst="rect">
                <a:avLst/>
              </a:prstGeom>
              <a:grpFill/>
              <a:ln>
                <a:noFill/>
              </a:ln>
            </p:spPr>
          </p:pic>
          <p:pic>
            <p:nvPicPr>
              <p:cNvPr id="162" name="Picture 161" descr="12Actionable_Wht@2x.png">
                <a:extLst>
                  <a:ext uri="{FF2B5EF4-FFF2-40B4-BE49-F238E27FC236}">
                    <a16:creationId xmlns:a16="http://schemas.microsoft.com/office/drawing/2014/main" id="{E8257F63-25CF-4FEB-9901-B7179CD485AF}"/>
                  </a:ext>
                </a:extLst>
              </p:cNvPr>
              <p:cNvPicPr>
                <a:picLocks noChangeAspect="1"/>
              </p:cNvPicPr>
              <p:nvPr/>
            </p:nvPicPr>
            <p:blipFill>
              <a:blip r:embed="rId18">
                <a:biLevel thresh="25000"/>
                <a:extLst>
                  <a:ext uri="{BEBA8EAE-BF5A-486C-A8C5-ECC9F3942E4B}">
                    <a14:imgProps xmlns:a14="http://schemas.microsoft.com/office/drawing/2010/main">
                      <a14:imgLayer r:embed="rId19">
                        <a14:imgEffect>
                          <a14:artisticGlowEdges trans="40000" smoothness="10"/>
                        </a14:imgEffect>
                        <a14:imgEffect>
                          <a14:saturation sat="400000"/>
                        </a14:imgEffect>
                      </a14:imgLayer>
                    </a14:imgProps>
                  </a:ext>
                </a:extLst>
              </a:blip>
              <a:stretch>
                <a:fillRect/>
              </a:stretch>
            </p:blipFill>
            <p:spPr>
              <a:xfrm>
                <a:off x="7959840" y="1508005"/>
                <a:ext cx="342918" cy="342918"/>
              </a:xfrm>
              <a:prstGeom prst="rect">
                <a:avLst/>
              </a:prstGeom>
              <a:grpFill/>
              <a:ln>
                <a:noFill/>
              </a:ln>
            </p:spPr>
          </p:pic>
          <p:pic>
            <p:nvPicPr>
              <p:cNvPr id="163" name="Picture 162" descr="12Compose_Wht@2x.png">
                <a:extLst>
                  <a:ext uri="{FF2B5EF4-FFF2-40B4-BE49-F238E27FC236}">
                    <a16:creationId xmlns:a16="http://schemas.microsoft.com/office/drawing/2014/main" id="{33326FBC-CE6D-4A54-8990-442BC469EEAF}"/>
                  </a:ext>
                </a:extLst>
              </p:cNvPr>
              <p:cNvPicPr>
                <a:picLocks noChangeAspect="1"/>
              </p:cNvPicPr>
              <p:nvPr/>
            </p:nvPicPr>
            <p:blipFill>
              <a:blip r:embed="rId20">
                <a:biLevel thresh="25000"/>
                <a:extLst>
                  <a:ext uri="{BEBA8EAE-BF5A-486C-A8C5-ECC9F3942E4B}">
                    <a14:imgProps xmlns:a14="http://schemas.microsoft.com/office/drawing/2010/main">
                      <a14:imgLayer r:embed="rId21">
                        <a14:imgEffect>
                          <a14:artisticGlowEdges trans="40000" smoothness="10"/>
                        </a14:imgEffect>
                        <a14:imgEffect>
                          <a14:colorTemperature colorTemp="11500"/>
                        </a14:imgEffect>
                        <a14:imgEffect>
                          <a14:saturation sat="400000"/>
                        </a14:imgEffect>
                      </a14:imgLayer>
                    </a14:imgProps>
                  </a:ext>
                </a:extLst>
              </a:blip>
              <a:stretch>
                <a:fillRect/>
              </a:stretch>
            </p:blipFill>
            <p:spPr>
              <a:xfrm>
                <a:off x="7505624" y="1504289"/>
                <a:ext cx="342918" cy="342918"/>
              </a:xfrm>
              <a:prstGeom prst="rect">
                <a:avLst/>
              </a:prstGeom>
              <a:grpFill/>
              <a:ln>
                <a:noFill/>
              </a:ln>
            </p:spPr>
          </p:pic>
          <p:pic>
            <p:nvPicPr>
              <p:cNvPr id="164" name="Picture 163" descr="12Tabs_Wht@2x.png">
                <a:extLst>
                  <a:ext uri="{FF2B5EF4-FFF2-40B4-BE49-F238E27FC236}">
                    <a16:creationId xmlns:a16="http://schemas.microsoft.com/office/drawing/2014/main" id="{BB0DE4EC-1124-4323-95AF-5E4B8065C85C}"/>
                  </a:ext>
                </a:extLst>
              </p:cNvPr>
              <p:cNvPicPr>
                <a:picLocks noChangeAspect="1"/>
              </p:cNvPicPr>
              <p:nvPr/>
            </p:nvPicPr>
            <p:blipFill>
              <a:blip r:embed="rId22">
                <a:biLevel thresh="25000"/>
                <a:extLst>
                  <a:ext uri="{BEBA8EAE-BF5A-486C-A8C5-ECC9F3942E4B}">
                    <a14:imgProps xmlns:a14="http://schemas.microsoft.com/office/drawing/2010/main">
                      <a14:imgLayer r:embed="rId23">
                        <a14:imgEffect>
                          <a14:artisticGlowEdges trans="40000" smoothness="10"/>
                        </a14:imgEffect>
                        <a14:imgEffect>
                          <a14:saturation sat="400000"/>
                        </a14:imgEffect>
                      </a14:imgLayer>
                    </a14:imgProps>
                  </a:ext>
                </a:extLst>
              </a:blip>
              <a:stretch>
                <a:fillRect/>
              </a:stretch>
            </p:blipFill>
            <p:spPr>
              <a:xfrm>
                <a:off x="7051408" y="1504289"/>
                <a:ext cx="342918" cy="342918"/>
              </a:xfrm>
              <a:prstGeom prst="rect">
                <a:avLst/>
              </a:prstGeom>
              <a:grpFill/>
              <a:ln>
                <a:noFill/>
              </a:ln>
            </p:spPr>
          </p:pic>
          <p:pic>
            <p:nvPicPr>
              <p:cNvPr id="165" name="Picture 164" descr="12Bots_Wht@2x.png">
                <a:extLst>
                  <a:ext uri="{FF2B5EF4-FFF2-40B4-BE49-F238E27FC236}">
                    <a16:creationId xmlns:a16="http://schemas.microsoft.com/office/drawing/2014/main" id="{12A12417-18CD-4D52-BCC6-E02B1ABC3397}"/>
                  </a:ext>
                </a:extLst>
              </p:cNvPr>
              <p:cNvPicPr>
                <a:picLocks noChangeAspect="1"/>
              </p:cNvPicPr>
              <p:nvPr/>
            </p:nvPicPr>
            <p:blipFill>
              <a:blip r:embed="rId24">
                <a:biLevel thresh="25000"/>
                <a:extLst>
                  <a:ext uri="{BEBA8EAE-BF5A-486C-A8C5-ECC9F3942E4B}">
                    <a14:imgProps xmlns:a14="http://schemas.microsoft.com/office/drawing/2010/main">
                      <a14:imgLayer r:embed="rId25">
                        <a14:imgEffect>
                          <a14:artisticGlowEdges trans="40000" smoothness="10"/>
                        </a14:imgEffect>
                        <a14:imgEffect>
                          <a14:saturation sat="400000"/>
                        </a14:imgEffect>
                      </a14:imgLayer>
                    </a14:imgProps>
                  </a:ext>
                </a:extLst>
              </a:blip>
              <a:stretch>
                <a:fillRect/>
              </a:stretch>
            </p:blipFill>
            <p:spPr>
              <a:xfrm>
                <a:off x="6664149" y="1504289"/>
                <a:ext cx="342918" cy="342918"/>
              </a:xfrm>
              <a:prstGeom prst="rect">
                <a:avLst/>
              </a:prstGeom>
              <a:grpFill/>
              <a:ln>
                <a:noFill/>
              </a:ln>
            </p:spPr>
          </p:pic>
        </p:grpSp>
        <p:sp>
          <p:nvSpPr>
            <p:cNvPr id="159" name="Intelligence" title="Icon of circles connected by crossing lines">
              <a:extLst>
                <a:ext uri="{FF2B5EF4-FFF2-40B4-BE49-F238E27FC236}">
                  <a16:creationId xmlns:a16="http://schemas.microsoft.com/office/drawing/2014/main" id="{CE3FF641-6441-4967-B2F8-263FDFB08EAA}"/>
                </a:ext>
              </a:extLst>
            </p:cNvPr>
            <p:cNvSpPr>
              <a:spLocks noChangeAspect="1" noEditPoints="1"/>
            </p:cNvSpPr>
            <p:nvPr/>
          </p:nvSpPr>
          <p:spPr bwMode="auto">
            <a:xfrm>
              <a:off x="2882037" y="198319"/>
              <a:ext cx="263783" cy="25347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220" name="Group 219" descr="Back-end">
            <a:extLst>
              <a:ext uri="{FF2B5EF4-FFF2-40B4-BE49-F238E27FC236}">
                <a16:creationId xmlns:a16="http://schemas.microsoft.com/office/drawing/2014/main" id="{2553E9F2-D0D8-4CA2-8C85-745F750E38C5}"/>
              </a:ext>
            </a:extLst>
          </p:cNvPr>
          <p:cNvGrpSpPr/>
          <p:nvPr/>
        </p:nvGrpSpPr>
        <p:grpSpPr>
          <a:xfrm>
            <a:off x="92707" y="3748334"/>
            <a:ext cx="773211" cy="1030580"/>
            <a:chOff x="541186" y="3747412"/>
            <a:chExt cx="773211" cy="1030580"/>
          </a:xfrm>
        </p:grpSpPr>
        <p:cxnSp>
          <p:nvCxnSpPr>
            <p:cNvPr id="221" name="Straight Connector 220">
              <a:extLst>
                <a:ext uri="{FF2B5EF4-FFF2-40B4-BE49-F238E27FC236}">
                  <a16:creationId xmlns:a16="http://schemas.microsoft.com/office/drawing/2014/main" id="{1AE25986-571A-4F1F-8BF1-EA35A37EC5AB}"/>
                </a:ext>
              </a:extLst>
            </p:cNvPr>
            <p:cNvCxnSpPr/>
            <p:nvPr/>
          </p:nvCxnSpPr>
          <p:spPr>
            <a:xfrm>
              <a:off x="927792" y="3747412"/>
              <a:ext cx="272423"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D821D3-EBB9-4F12-BFD8-10F16722CAF4}"/>
                </a:ext>
              </a:extLst>
            </p:cNvPr>
            <p:cNvCxnSpPr/>
            <p:nvPr/>
          </p:nvCxnSpPr>
          <p:spPr>
            <a:xfrm>
              <a:off x="934814" y="4777992"/>
              <a:ext cx="272423"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E0E51C8-6DDA-4EDF-A1FE-1063585FE75B}"/>
                </a:ext>
              </a:extLst>
            </p:cNvPr>
            <p:cNvCxnSpPr>
              <a:cxnSpLocks/>
            </p:cNvCxnSpPr>
            <p:nvPr/>
          </p:nvCxnSpPr>
          <p:spPr>
            <a:xfrm flipH="1">
              <a:off x="927792" y="3747412"/>
              <a:ext cx="1" cy="103058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AD712CAC-3C6B-41B8-8CA5-FD71EA379B92}"/>
                </a:ext>
              </a:extLst>
            </p:cNvPr>
            <p:cNvSpPr txBox="1"/>
            <p:nvPr/>
          </p:nvSpPr>
          <p:spPr>
            <a:xfrm>
              <a:off x="541186" y="4168579"/>
              <a:ext cx="773211" cy="172355"/>
            </a:xfrm>
            <a:prstGeom prst="rect">
              <a:avLst/>
            </a:prstGeom>
            <a:solidFill>
              <a:schemeClr val="bg1"/>
            </a:solidFill>
          </p:spPr>
          <p:txBody>
            <a:bodyPr wrap="square" lIns="0" tIns="0" rIns="0" bIns="0" rtlCol="0">
              <a:spAutoFit/>
            </a:bodyPr>
            <a:lstStyle/>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1" i="0" u="none" strike="noStrike" kern="1200" cap="none" spc="0" normalizeH="0" baseline="0" noProof="0">
                  <a:ln>
                    <a:noFill/>
                  </a:ln>
                  <a:solidFill>
                    <a:srgbClr val="5558AF"/>
                  </a:solidFill>
                  <a:effectLst/>
                  <a:uLnTx/>
                  <a:uFillTx/>
                  <a:latin typeface="Segoe UI Light" panose="020B0502040204020203" pitchFamily="34" charset="0"/>
                  <a:ea typeface="+mn-ea"/>
                  <a:cs typeface="Segoe UI Light" panose="020B0502040204020203" pitchFamily="34" charset="0"/>
                </a:rPr>
                <a:t>Back-end</a:t>
              </a:r>
            </a:p>
          </p:txBody>
        </p:sp>
      </p:grpSp>
      <p:grpSp>
        <p:nvGrpSpPr>
          <p:cNvPr id="93" name="Group 92">
            <a:extLst>
              <a:ext uri="{FF2B5EF4-FFF2-40B4-BE49-F238E27FC236}">
                <a16:creationId xmlns:a16="http://schemas.microsoft.com/office/drawing/2014/main" id="{CD12CA40-AC2B-4E52-B670-1854C7FF1BE6}"/>
              </a:ext>
              <a:ext uri="{C183D7F6-B498-43B3-948B-1728B52AA6E4}">
                <adec:decorative xmlns:adec="http://schemas.microsoft.com/office/drawing/2017/decorative" val="1"/>
              </a:ext>
            </a:extLst>
          </p:cNvPr>
          <p:cNvGrpSpPr>
            <a:grpSpLocks noChangeAspect="1"/>
          </p:cNvGrpSpPr>
          <p:nvPr/>
        </p:nvGrpSpPr>
        <p:grpSpPr>
          <a:xfrm>
            <a:off x="5990763" y="4458783"/>
            <a:ext cx="756896" cy="365708"/>
            <a:chOff x="2669179" y="1148925"/>
            <a:chExt cx="1252653" cy="605242"/>
          </a:xfrm>
        </p:grpSpPr>
        <p:sp>
          <p:nvSpPr>
            <p:cNvPr id="94" name="Oval 93">
              <a:extLst>
                <a:ext uri="{FF2B5EF4-FFF2-40B4-BE49-F238E27FC236}">
                  <a16:creationId xmlns:a16="http://schemas.microsoft.com/office/drawing/2014/main" id="{DF09FD8A-859C-4486-BF97-5C596E0299A6}"/>
                </a:ext>
              </a:extLst>
            </p:cNvPr>
            <p:cNvSpPr/>
            <p:nvPr/>
          </p:nvSpPr>
          <p:spPr>
            <a:xfrm>
              <a:off x="2784280" y="1389511"/>
              <a:ext cx="113434" cy="126780"/>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D8D5D46B-F94C-4925-BEA2-BC38BC955EAD}"/>
                </a:ext>
              </a:extLst>
            </p:cNvPr>
            <p:cNvSpPr/>
            <p:nvPr/>
          </p:nvSpPr>
          <p:spPr>
            <a:xfrm>
              <a:off x="3690633" y="1389511"/>
              <a:ext cx="113434" cy="126780"/>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117B860F-DB81-4744-9FD5-576005BD2183}"/>
                </a:ext>
              </a:extLst>
            </p:cNvPr>
            <p:cNvCxnSpPr>
              <a:cxnSpLocks/>
            </p:cNvCxnSpPr>
            <p:nvPr/>
          </p:nvCxnSpPr>
          <p:spPr>
            <a:xfrm flipH="1">
              <a:off x="3744015" y="1479847"/>
              <a:ext cx="3335" cy="274320"/>
            </a:xfrm>
            <a:prstGeom prst="line">
              <a:avLst/>
            </a:prstGeom>
            <a:noFill/>
            <a:ln w="28575" cap="flat" cmpd="sng" algn="ctr">
              <a:solidFill>
                <a:sysClr val="windowText" lastClr="000000">
                  <a:lumMod val="50000"/>
                  <a:lumOff val="50000"/>
                </a:sysClr>
              </a:solidFill>
              <a:prstDash val="solid"/>
              <a:miter lim="800000"/>
            </a:ln>
            <a:effectLst/>
          </p:spPr>
        </p:cxnSp>
        <p:sp>
          <p:nvSpPr>
            <p:cNvPr id="97" name="Oval 96">
              <a:extLst>
                <a:ext uri="{FF2B5EF4-FFF2-40B4-BE49-F238E27FC236}">
                  <a16:creationId xmlns:a16="http://schemas.microsoft.com/office/drawing/2014/main" id="{406C6C54-0C45-4CB2-AE0A-5EA04F194DBB}"/>
                </a:ext>
              </a:extLst>
            </p:cNvPr>
            <p:cNvSpPr/>
            <p:nvPr/>
          </p:nvSpPr>
          <p:spPr>
            <a:xfrm>
              <a:off x="3245796" y="1390746"/>
              <a:ext cx="113434" cy="126780"/>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Block Arc 97">
              <a:extLst>
                <a:ext uri="{FF2B5EF4-FFF2-40B4-BE49-F238E27FC236}">
                  <a16:creationId xmlns:a16="http://schemas.microsoft.com/office/drawing/2014/main" id="{C699C1B1-9041-428C-8390-EB2AF0012B09}"/>
                </a:ext>
              </a:extLst>
            </p:cNvPr>
            <p:cNvSpPr/>
            <p:nvPr/>
          </p:nvSpPr>
          <p:spPr>
            <a:xfrm>
              <a:off x="2669179" y="1287434"/>
              <a:ext cx="340302" cy="275845"/>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Block Arc 98">
              <a:extLst>
                <a:ext uri="{FF2B5EF4-FFF2-40B4-BE49-F238E27FC236}">
                  <a16:creationId xmlns:a16="http://schemas.microsoft.com/office/drawing/2014/main" id="{47F918A5-F988-4581-BA85-518804773118}"/>
                </a:ext>
              </a:extLst>
            </p:cNvPr>
            <p:cNvSpPr/>
            <p:nvPr/>
          </p:nvSpPr>
          <p:spPr>
            <a:xfrm>
              <a:off x="3129028" y="1287433"/>
              <a:ext cx="340302" cy="275845"/>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Block Arc 99">
              <a:extLst>
                <a:ext uri="{FF2B5EF4-FFF2-40B4-BE49-F238E27FC236}">
                  <a16:creationId xmlns:a16="http://schemas.microsoft.com/office/drawing/2014/main" id="{660D78BB-E337-492C-8D0E-128C6892405D}"/>
                </a:ext>
              </a:extLst>
            </p:cNvPr>
            <p:cNvSpPr/>
            <p:nvPr/>
          </p:nvSpPr>
          <p:spPr>
            <a:xfrm>
              <a:off x="3581530" y="1287433"/>
              <a:ext cx="340302" cy="275845"/>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01" name="Straight Connector 100">
              <a:extLst>
                <a:ext uri="{FF2B5EF4-FFF2-40B4-BE49-F238E27FC236}">
                  <a16:creationId xmlns:a16="http://schemas.microsoft.com/office/drawing/2014/main" id="{57CAC2E2-AFA1-4D14-B9E8-4167BBA873A0}"/>
                </a:ext>
              </a:extLst>
            </p:cNvPr>
            <p:cNvCxnSpPr>
              <a:cxnSpLocks/>
            </p:cNvCxnSpPr>
            <p:nvPr/>
          </p:nvCxnSpPr>
          <p:spPr>
            <a:xfrm>
              <a:off x="2837663" y="1149582"/>
              <a:ext cx="1" cy="127787"/>
            </a:xfrm>
            <a:prstGeom prst="line">
              <a:avLst/>
            </a:prstGeom>
            <a:noFill/>
            <a:ln w="28575" cap="flat" cmpd="sng" algn="ctr">
              <a:solidFill>
                <a:sysClr val="windowText" lastClr="000000">
                  <a:lumMod val="50000"/>
                  <a:lumOff val="50000"/>
                </a:sysClr>
              </a:solidFill>
              <a:prstDash val="solid"/>
              <a:miter lim="800000"/>
            </a:ln>
            <a:effectLst/>
          </p:spPr>
        </p:cxnSp>
        <p:cxnSp>
          <p:nvCxnSpPr>
            <p:cNvPr id="102" name="Straight Connector 101">
              <a:extLst>
                <a:ext uri="{FF2B5EF4-FFF2-40B4-BE49-F238E27FC236}">
                  <a16:creationId xmlns:a16="http://schemas.microsoft.com/office/drawing/2014/main" id="{EC40425E-7258-471D-AD24-BC3689857746}"/>
                </a:ext>
              </a:extLst>
            </p:cNvPr>
            <p:cNvCxnSpPr>
              <a:cxnSpLocks/>
            </p:cNvCxnSpPr>
            <p:nvPr/>
          </p:nvCxnSpPr>
          <p:spPr>
            <a:xfrm>
              <a:off x="3299178" y="1154083"/>
              <a:ext cx="1" cy="127787"/>
            </a:xfrm>
            <a:prstGeom prst="line">
              <a:avLst/>
            </a:prstGeom>
            <a:noFill/>
            <a:ln w="28575" cap="flat" cmpd="sng" algn="ctr">
              <a:solidFill>
                <a:sysClr val="windowText" lastClr="000000">
                  <a:lumMod val="50000"/>
                  <a:lumOff val="50000"/>
                </a:sysClr>
              </a:solidFill>
              <a:prstDash val="solid"/>
              <a:miter lim="800000"/>
            </a:ln>
            <a:effectLst/>
          </p:spPr>
        </p:cxnSp>
        <p:cxnSp>
          <p:nvCxnSpPr>
            <p:cNvPr id="103" name="Straight Connector 102">
              <a:extLst>
                <a:ext uri="{FF2B5EF4-FFF2-40B4-BE49-F238E27FC236}">
                  <a16:creationId xmlns:a16="http://schemas.microsoft.com/office/drawing/2014/main" id="{32F5516C-A792-4A88-ABCE-A1FE8511E39E}"/>
                </a:ext>
              </a:extLst>
            </p:cNvPr>
            <p:cNvCxnSpPr>
              <a:cxnSpLocks/>
            </p:cNvCxnSpPr>
            <p:nvPr/>
          </p:nvCxnSpPr>
          <p:spPr>
            <a:xfrm>
              <a:off x="3744016" y="1148925"/>
              <a:ext cx="1" cy="127787"/>
            </a:xfrm>
            <a:prstGeom prst="line">
              <a:avLst/>
            </a:prstGeom>
            <a:noFill/>
            <a:ln w="28575" cap="flat" cmpd="sng" algn="ctr">
              <a:solidFill>
                <a:sysClr val="windowText" lastClr="000000">
                  <a:lumMod val="50000"/>
                  <a:lumOff val="50000"/>
                </a:sysClr>
              </a:solidFill>
              <a:prstDash val="solid"/>
              <a:miter lim="800000"/>
            </a:ln>
            <a:effectLst/>
          </p:spPr>
        </p:cxnSp>
        <p:cxnSp>
          <p:nvCxnSpPr>
            <p:cNvPr id="104" name="Straight Connector 103">
              <a:extLst>
                <a:ext uri="{FF2B5EF4-FFF2-40B4-BE49-F238E27FC236}">
                  <a16:creationId xmlns:a16="http://schemas.microsoft.com/office/drawing/2014/main" id="{BBBFB5C4-4F7D-4CF7-A18B-1B9E440D555E}"/>
                </a:ext>
              </a:extLst>
            </p:cNvPr>
            <p:cNvCxnSpPr>
              <a:cxnSpLocks/>
            </p:cNvCxnSpPr>
            <p:nvPr/>
          </p:nvCxnSpPr>
          <p:spPr>
            <a:xfrm flipH="1">
              <a:off x="3290128" y="1479847"/>
              <a:ext cx="3335" cy="274320"/>
            </a:xfrm>
            <a:prstGeom prst="line">
              <a:avLst/>
            </a:prstGeom>
            <a:noFill/>
            <a:ln w="28575" cap="flat" cmpd="sng" algn="ctr">
              <a:solidFill>
                <a:sysClr val="windowText" lastClr="000000">
                  <a:lumMod val="50000"/>
                  <a:lumOff val="50000"/>
                </a:sysClr>
              </a:solidFill>
              <a:prstDash val="solid"/>
              <a:miter lim="800000"/>
            </a:ln>
            <a:effectLst/>
          </p:spPr>
        </p:cxnSp>
        <p:cxnSp>
          <p:nvCxnSpPr>
            <p:cNvPr id="105" name="Straight Connector 104">
              <a:extLst>
                <a:ext uri="{FF2B5EF4-FFF2-40B4-BE49-F238E27FC236}">
                  <a16:creationId xmlns:a16="http://schemas.microsoft.com/office/drawing/2014/main" id="{8E07B49C-7E0F-4FFF-8B68-3BEF6A66DD3A}"/>
                </a:ext>
              </a:extLst>
            </p:cNvPr>
            <p:cNvCxnSpPr>
              <a:cxnSpLocks/>
            </p:cNvCxnSpPr>
            <p:nvPr/>
          </p:nvCxnSpPr>
          <p:spPr>
            <a:xfrm flipH="1">
              <a:off x="2836241" y="1479847"/>
              <a:ext cx="3335" cy="274320"/>
            </a:xfrm>
            <a:prstGeom prst="line">
              <a:avLst/>
            </a:prstGeom>
            <a:noFill/>
            <a:ln w="28575" cap="flat" cmpd="sng" algn="ctr">
              <a:solidFill>
                <a:sysClr val="windowText" lastClr="000000">
                  <a:lumMod val="50000"/>
                  <a:lumOff val="50000"/>
                </a:sysClr>
              </a:solidFill>
              <a:prstDash val="solid"/>
              <a:miter lim="800000"/>
            </a:ln>
            <a:effectLst/>
          </p:spPr>
        </p:cxnSp>
      </p:grpSp>
      <p:grpSp>
        <p:nvGrpSpPr>
          <p:cNvPr id="106" name="Group 105">
            <a:extLst>
              <a:ext uri="{FF2B5EF4-FFF2-40B4-BE49-F238E27FC236}">
                <a16:creationId xmlns:a16="http://schemas.microsoft.com/office/drawing/2014/main" id="{36A1FEA2-4174-4084-BBAE-E91213731659}"/>
              </a:ext>
              <a:ext uri="{C183D7F6-B498-43B3-948B-1728B52AA6E4}">
                <adec:decorative xmlns:adec="http://schemas.microsoft.com/office/drawing/2017/decorative" val="1"/>
              </a:ext>
            </a:extLst>
          </p:cNvPr>
          <p:cNvGrpSpPr>
            <a:grpSpLocks noChangeAspect="1"/>
          </p:cNvGrpSpPr>
          <p:nvPr/>
        </p:nvGrpSpPr>
        <p:grpSpPr>
          <a:xfrm>
            <a:off x="9320604" y="4458783"/>
            <a:ext cx="756896" cy="365708"/>
            <a:chOff x="2669179" y="1148925"/>
            <a:chExt cx="1252653" cy="605242"/>
          </a:xfrm>
        </p:grpSpPr>
        <p:sp>
          <p:nvSpPr>
            <p:cNvPr id="107" name="Oval 106">
              <a:extLst>
                <a:ext uri="{FF2B5EF4-FFF2-40B4-BE49-F238E27FC236}">
                  <a16:creationId xmlns:a16="http://schemas.microsoft.com/office/drawing/2014/main" id="{37D1D994-1AF8-46F5-9D40-D64A506608EF}"/>
                </a:ext>
              </a:extLst>
            </p:cNvPr>
            <p:cNvSpPr/>
            <p:nvPr/>
          </p:nvSpPr>
          <p:spPr>
            <a:xfrm>
              <a:off x="2784280" y="1389511"/>
              <a:ext cx="113434" cy="126780"/>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E5C72D8C-FAD1-4C65-B948-153652CB8D99}"/>
                </a:ext>
              </a:extLst>
            </p:cNvPr>
            <p:cNvSpPr/>
            <p:nvPr/>
          </p:nvSpPr>
          <p:spPr>
            <a:xfrm>
              <a:off x="3690633" y="1389511"/>
              <a:ext cx="113434" cy="126780"/>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9" name="Straight Connector 108">
              <a:extLst>
                <a:ext uri="{FF2B5EF4-FFF2-40B4-BE49-F238E27FC236}">
                  <a16:creationId xmlns:a16="http://schemas.microsoft.com/office/drawing/2014/main" id="{1D64798F-888D-49CD-9760-D0EF8B2E6FF7}"/>
                </a:ext>
              </a:extLst>
            </p:cNvPr>
            <p:cNvCxnSpPr>
              <a:cxnSpLocks/>
            </p:cNvCxnSpPr>
            <p:nvPr/>
          </p:nvCxnSpPr>
          <p:spPr>
            <a:xfrm flipH="1">
              <a:off x="3744015" y="1479847"/>
              <a:ext cx="3335" cy="274320"/>
            </a:xfrm>
            <a:prstGeom prst="line">
              <a:avLst/>
            </a:prstGeom>
            <a:noFill/>
            <a:ln w="28575" cap="flat" cmpd="sng" algn="ctr">
              <a:solidFill>
                <a:sysClr val="windowText" lastClr="000000">
                  <a:lumMod val="50000"/>
                  <a:lumOff val="50000"/>
                </a:sysClr>
              </a:solidFill>
              <a:prstDash val="solid"/>
              <a:miter lim="800000"/>
            </a:ln>
            <a:effectLst/>
          </p:spPr>
        </p:cxnSp>
        <p:sp>
          <p:nvSpPr>
            <p:cNvPr id="110" name="Oval 109">
              <a:extLst>
                <a:ext uri="{FF2B5EF4-FFF2-40B4-BE49-F238E27FC236}">
                  <a16:creationId xmlns:a16="http://schemas.microsoft.com/office/drawing/2014/main" id="{5D7C10F6-96FA-4435-ADE0-8CC93F287404}"/>
                </a:ext>
              </a:extLst>
            </p:cNvPr>
            <p:cNvSpPr/>
            <p:nvPr/>
          </p:nvSpPr>
          <p:spPr>
            <a:xfrm>
              <a:off x="3245796" y="1390746"/>
              <a:ext cx="113434" cy="126780"/>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Block Arc 110">
              <a:extLst>
                <a:ext uri="{FF2B5EF4-FFF2-40B4-BE49-F238E27FC236}">
                  <a16:creationId xmlns:a16="http://schemas.microsoft.com/office/drawing/2014/main" id="{91AC9028-AB68-4C12-8C58-130ABCFB54B2}"/>
                </a:ext>
              </a:extLst>
            </p:cNvPr>
            <p:cNvSpPr/>
            <p:nvPr/>
          </p:nvSpPr>
          <p:spPr>
            <a:xfrm>
              <a:off x="2669179" y="1287434"/>
              <a:ext cx="340302" cy="275845"/>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2" name="Block Arc 111">
              <a:extLst>
                <a:ext uri="{FF2B5EF4-FFF2-40B4-BE49-F238E27FC236}">
                  <a16:creationId xmlns:a16="http://schemas.microsoft.com/office/drawing/2014/main" id="{581ED722-8408-4E3E-BAB5-666EAF52D240}"/>
                </a:ext>
              </a:extLst>
            </p:cNvPr>
            <p:cNvSpPr/>
            <p:nvPr/>
          </p:nvSpPr>
          <p:spPr>
            <a:xfrm>
              <a:off x="3129028" y="1287433"/>
              <a:ext cx="340302" cy="275845"/>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Block Arc 112">
              <a:extLst>
                <a:ext uri="{FF2B5EF4-FFF2-40B4-BE49-F238E27FC236}">
                  <a16:creationId xmlns:a16="http://schemas.microsoft.com/office/drawing/2014/main" id="{F6C56F30-50F4-4155-9CF3-D53264E02505}"/>
                </a:ext>
              </a:extLst>
            </p:cNvPr>
            <p:cNvSpPr/>
            <p:nvPr/>
          </p:nvSpPr>
          <p:spPr>
            <a:xfrm>
              <a:off x="3581530" y="1287433"/>
              <a:ext cx="340302" cy="275845"/>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4" name="Straight Connector 113">
              <a:extLst>
                <a:ext uri="{FF2B5EF4-FFF2-40B4-BE49-F238E27FC236}">
                  <a16:creationId xmlns:a16="http://schemas.microsoft.com/office/drawing/2014/main" id="{CCCCB3CD-83AC-4B68-9AF3-B60A40BB1B83}"/>
                </a:ext>
              </a:extLst>
            </p:cNvPr>
            <p:cNvCxnSpPr>
              <a:cxnSpLocks/>
            </p:cNvCxnSpPr>
            <p:nvPr/>
          </p:nvCxnSpPr>
          <p:spPr>
            <a:xfrm>
              <a:off x="2837663" y="1149582"/>
              <a:ext cx="1" cy="127787"/>
            </a:xfrm>
            <a:prstGeom prst="line">
              <a:avLst/>
            </a:prstGeom>
            <a:noFill/>
            <a:ln w="28575" cap="flat" cmpd="sng" algn="ctr">
              <a:solidFill>
                <a:sysClr val="windowText" lastClr="000000">
                  <a:lumMod val="50000"/>
                  <a:lumOff val="50000"/>
                </a:sysClr>
              </a:solidFill>
              <a:prstDash val="solid"/>
              <a:miter lim="800000"/>
            </a:ln>
            <a:effectLst/>
          </p:spPr>
        </p:cxnSp>
        <p:cxnSp>
          <p:nvCxnSpPr>
            <p:cNvPr id="115" name="Straight Connector 114">
              <a:extLst>
                <a:ext uri="{FF2B5EF4-FFF2-40B4-BE49-F238E27FC236}">
                  <a16:creationId xmlns:a16="http://schemas.microsoft.com/office/drawing/2014/main" id="{9714C8A8-5E9D-48C5-B13E-5B7EACA7F290}"/>
                </a:ext>
              </a:extLst>
            </p:cNvPr>
            <p:cNvCxnSpPr>
              <a:cxnSpLocks/>
            </p:cNvCxnSpPr>
            <p:nvPr/>
          </p:nvCxnSpPr>
          <p:spPr>
            <a:xfrm>
              <a:off x="3299178" y="1154083"/>
              <a:ext cx="1" cy="127787"/>
            </a:xfrm>
            <a:prstGeom prst="line">
              <a:avLst/>
            </a:prstGeom>
            <a:noFill/>
            <a:ln w="28575" cap="flat" cmpd="sng" algn="ctr">
              <a:solidFill>
                <a:sysClr val="windowText" lastClr="000000">
                  <a:lumMod val="50000"/>
                  <a:lumOff val="50000"/>
                </a:sysClr>
              </a:solidFill>
              <a:prstDash val="solid"/>
              <a:miter lim="800000"/>
            </a:ln>
            <a:effectLst/>
          </p:spPr>
        </p:cxnSp>
        <p:cxnSp>
          <p:nvCxnSpPr>
            <p:cNvPr id="116" name="Straight Connector 115">
              <a:extLst>
                <a:ext uri="{FF2B5EF4-FFF2-40B4-BE49-F238E27FC236}">
                  <a16:creationId xmlns:a16="http://schemas.microsoft.com/office/drawing/2014/main" id="{4E4481C9-55CB-4E34-A40A-0FE473FEFE9F}"/>
                </a:ext>
              </a:extLst>
            </p:cNvPr>
            <p:cNvCxnSpPr>
              <a:cxnSpLocks/>
            </p:cNvCxnSpPr>
            <p:nvPr/>
          </p:nvCxnSpPr>
          <p:spPr>
            <a:xfrm>
              <a:off x="3744016" y="1148925"/>
              <a:ext cx="1" cy="127787"/>
            </a:xfrm>
            <a:prstGeom prst="line">
              <a:avLst/>
            </a:prstGeom>
            <a:noFill/>
            <a:ln w="28575" cap="flat" cmpd="sng" algn="ctr">
              <a:solidFill>
                <a:sysClr val="windowText" lastClr="000000">
                  <a:lumMod val="50000"/>
                  <a:lumOff val="50000"/>
                </a:sysClr>
              </a:solidFill>
              <a:prstDash val="solid"/>
              <a:miter lim="800000"/>
            </a:ln>
            <a:effectLst/>
          </p:spPr>
        </p:cxnSp>
        <p:cxnSp>
          <p:nvCxnSpPr>
            <p:cNvPr id="117" name="Straight Connector 116">
              <a:extLst>
                <a:ext uri="{FF2B5EF4-FFF2-40B4-BE49-F238E27FC236}">
                  <a16:creationId xmlns:a16="http://schemas.microsoft.com/office/drawing/2014/main" id="{AED27965-0BDF-4C30-A230-7414FC99CF17}"/>
                </a:ext>
              </a:extLst>
            </p:cNvPr>
            <p:cNvCxnSpPr>
              <a:cxnSpLocks/>
            </p:cNvCxnSpPr>
            <p:nvPr/>
          </p:nvCxnSpPr>
          <p:spPr>
            <a:xfrm flipH="1">
              <a:off x="3290128" y="1479847"/>
              <a:ext cx="3335" cy="274320"/>
            </a:xfrm>
            <a:prstGeom prst="line">
              <a:avLst/>
            </a:prstGeom>
            <a:noFill/>
            <a:ln w="28575" cap="flat" cmpd="sng" algn="ctr">
              <a:solidFill>
                <a:sysClr val="windowText" lastClr="000000">
                  <a:lumMod val="50000"/>
                  <a:lumOff val="50000"/>
                </a:sysClr>
              </a:solidFill>
              <a:prstDash val="solid"/>
              <a:miter lim="800000"/>
            </a:ln>
            <a:effectLst/>
          </p:spPr>
        </p:cxnSp>
        <p:cxnSp>
          <p:nvCxnSpPr>
            <p:cNvPr id="118" name="Straight Connector 117">
              <a:extLst>
                <a:ext uri="{FF2B5EF4-FFF2-40B4-BE49-F238E27FC236}">
                  <a16:creationId xmlns:a16="http://schemas.microsoft.com/office/drawing/2014/main" id="{7B0F8532-1FAF-46AE-86C1-D7892158A919}"/>
                </a:ext>
              </a:extLst>
            </p:cNvPr>
            <p:cNvCxnSpPr>
              <a:cxnSpLocks/>
            </p:cNvCxnSpPr>
            <p:nvPr/>
          </p:nvCxnSpPr>
          <p:spPr>
            <a:xfrm flipH="1">
              <a:off x="2836241" y="1479847"/>
              <a:ext cx="3335" cy="274320"/>
            </a:xfrm>
            <a:prstGeom prst="line">
              <a:avLst/>
            </a:prstGeom>
            <a:noFill/>
            <a:ln w="28575" cap="flat" cmpd="sng" algn="ctr">
              <a:solidFill>
                <a:sysClr val="windowText" lastClr="000000">
                  <a:lumMod val="50000"/>
                  <a:lumOff val="50000"/>
                </a:sysClr>
              </a:solidFill>
              <a:prstDash val="solid"/>
              <a:miter lim="800000"/>
            </a:ln>
            <a:effectLst/>
          </p:spPr>
        </p:cxnSp>
      </p:grpSp>
      <p:grpSp>
        <p:nvGrpSpPr>
          <p:cNvPr id="119" name="Group 118">
            <a:extLst>
              <a:ext uri="{FF2B5EF4-FFF2-40B4-BE49-F238E27FC236}">
                <a16:creationId xmlns:a16="http://schemas.microsoft.com/office/drawing/2014/main" id="{1C92B466-F05A-4BDF-9E5D-95E16A3E0E50}"/>
              </a:ext>
              <a:ext uri="{C183D7F6-B498-43B3-948B-1728B52AA6E4}">
                <adec:decorative xmlns:adec="http://schemas.microsoft.com/office/drawing/2017/decorative" val="1"/>
              </a:ext>
            </a:extLst>
          </p:cNvPr>
          <p:cNvGrpSpPr>
            <a:grpSpLocks noChangeAspect="1"/>
          </p:cNvGrpSpPr>
          <p:nvPr/>
        </p:nvGrpSpPr>
        <p:grpSpPr>
          <a:xfrm>
            <a:off x="2608463" y="4458783"/>
            <a:ext cx="756896" cy="365708"/>
            <a:chOff x="2669179" y="1148925"/>
            <a:chExt cx="1252653" cy="605242"/>
          </a:xfrm>
        </p:grpSpPr>
        <p:sp>
          <p:nvSpPr>
            <p:cNvPr id="120" name="Oval 119">
              <a:extLst>
                <a:ext uri="{FF2B5EF4-FFF2-40B4-BE49-F238E27FC236}">
                  <a16:creationId xmlns:a16="http://schemas.microsoft.com/office/drawing/2014/main" id="{78A5B38C-ED19-4698-AC28-941EFC4E7868}"/>
                </a:ext>
              </a:extLst>
            </p:cNvPr>
            <p:cNvSpPr/>
            <p:nvPr/>
          </p:nvSpPr>
          <p:spPr>
            <a:xfrm>
              <a:off x="2784280" y="1389511"/>
              <a:ext cx="113434" cy="126780"/>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6CD3BA30-A45E-43DA-8674-1AF4E5F62537}"/>
                </a:ext>
              </a:extLst>
            </p:cNvPr>
            <p:cNvSpPr/>
            <p:nvPr/>
          </p:nvSpPr>
          <p:spPr>
            <a:xfrm>
              <a:off x="3690633" y="1389511"/>
              <a:ext cx="113434" cy="126780"/>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1FF48D89-E088-4DB6-93EB-79579F209D8F}"/>
                </a:ext>
              </a:extLst>
            </p:cNvPr>
            <p:cNvCxnSpPr>
              <a:cxnSpLocks/>
            </p:cNvCxnSpPr>
            <p:nvPr/>
          </p:nvCxnSpPr>
          <p:spPr>
            <a:xfrm flipH="1">
              <a:off x="3744015" y="1479847"/>
              <a:ext cx="3335" cy="274320"/>
            </a:xfrm>
            <a:prstGeom prst="line">
              <a:avLst/>
            </a:prstGeom>
            <a:noFill/>
            <a:ln w="28575" cap="flat" cmpd="sng" algn="ctr">
              <a:solidFill>
                <a:sysClr val="windowText" lastClr="000000">
                  <a:lumMod val="50000"/>
                  <a:lumOff val="50000"/>
                </a:sysClr>
              </a:solidFill>
              <a:prstDash val="solid"/>
              <a:miter lim="800000"/>
            </a:ln>
            <a:effectLst/>
          </p:spPr>
        </p:cxnSp>
        <p:sp>
          <p:nvSpPr>
            <p:cNvPr id="123" name="Oval 122">
              <a:extLst>
                <a:ext uri="{FF2B5EF4-FFF2-40B4-BE49-F238E27FC236}">
                  <a16:creationId xmlns:a16="http://schemas.microsoft.com/office/drawing/2014/main" id="{DC27439A-C5E7-4285-B880-4C4C7493F0CF}"/>
                </a:ext>
              </a:extLst>
            </p:cNvPr>
            <p:cNvSpPr/>
            <p:nvPr/>
          </p:nvSpPr>
          <p:spPr>
            <a:xfrm>
              <a:off x="3245796" y="1390746"/>
              <a:ext cx="113434" cy="126780"/>
            </a:xfrm>
            <a:prstGeom prst="ellipse">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Block Arc 123">
              <a:extLst>
                <a:ext uri="{FF2B5EF4-FFF2-40B4-BE49-F238E27FC236}">
                  <a16:creationId xmlns:a16="http://schemas.microsoft.com/office/drawing/2014/main" id="{3C4D6162-BA67-49A2-895C-15C736ACB335}"/>
                </a:ext>
              </a:extLst>
            </p:cNvPr>
            <p:cNvSpPr/>
            <p:nvPr/>
          </p:nvSpPr>
          <p:spPr>
            <a:xfrm>
              <a:off x="2669179" y="1287434"/>
              <a:ext cx="340302" cy="275845"/>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Block Arc 124">
              <a:extLst>
                <a:ext uri="{FF2B5EF4-FFF2-40B4-BE49-F238E27FC236}">
                  <a16:creationId xmlns:a16="http://schemas.microsoft.com/office/drawing/2014/main" id="{4F31AED9-3688-4177-8F7F-85DB403C4107}"/>
                </a:ext>
              </a:extLst>
            </p:cNvPr>
            <p:cNvSpPr/>
            <p:nvPr/>
          </p:nvSpPr>
          <p:spPr>
            <a:xfrm>
              <a:off x="3129028" y="1287433"/>
              <a:ext cx="340302" cy="275845"/>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6" name="Block Arc 125">
              <a:extLst>
                <a:ext uri="{FF2B5EF4-FFF2-40B4-BE49-F238E27FC236}">
                  <a16:creationId xmlns:a16="http://schemas.microsoft.com/office/drawing/2014/main" id="{24F9EC76-C40F-4DEC-B67D-6797AC1EDF89}"/>
                </a:ext>
              </a:extLst>
            </p:cNvPr>
            <p:cNvSpPr/>
            <p:nvPr/>
          </p:nvSpPr>
          <p:spPr>
            <a:xfrm>
              <a:off x="3581530" y="1287433"/>
              <a:ext cx="340302" cy="275845"/>
            </a:xfrm>
            <a:prstGeom prst="blockArc">
              <a:avLst/>
            </a:prstGeom>
            <a:solidFill>
              <a:sysClr val="windowText" lastClr="000000">
                <a:lumMod val="50000"/>
                <a:lumOff val="50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27" name="Straight Connector 126">
              <a:extLst>
                <a:ext uri="{FF2B5EF4-FFF2-40B4-BE49-F238E27FC236}">
                  <a16:creationId xmlns:a16="http://schemas.microsoft.com/office/drawing/2014/main" id="{65FCD95D-089D-4231-B519-E3F5CBF59730}"/>
                </a:ext>
              </a:extLst>
            </p:cNvPr>
            <p:cNvCxnSpPr>
              <a:cxnSpLocks/>
            </p:cNvCxnSpPr>
            <p:nvPr/>
          </p:nvCxnSpPr>
          <p:spPr>
            <a:xfrm>
              <a:off x="2837663" y="1149582"/>
              <a:ext cx="1" cy="127787"/>
            </a:xfrm>
            <a:prstGeom prst="line">
              <a:avLst/>
            </a:prstGeom>
            <a:noFill/>
            <a:ln w="28575" cap="flat" cmpd="sng" algn="ctr">
              <a:solidFill>
                <a:sysClr val="windowText" lastClr="000000">
                  <a:lumMod val="50000"/>
                  <a:lumOff val="50000"/>
                </a:sysClr>
              </a:solidFill>
              <a:prstDash val="solid"/>
              <a:miter lim="800000"/>
            </a:ln>
            <a:effectLst/>
          </p:spPr>
        </p:cxnSp>
        <p:cxnSp>
          <p:nvCxnSpPr>
            <p:cNvPr id="128" name="Straight Connector 127">
              <a:extLst>
                <a:ext uri="{FF2B5EF4-FFF2-40B4-BE49-F238E27FC236}">
                  <a16:creationId xmlns:a16="http://schemas.microsoft.com/office/drawing/2014/main" id="{316ED423-1C34-4308-879F-F9FF3AFE3107}"/>
                </a:ext>
              </a:extLst>
            </p:cNvPr>
            <p:cNvCxnSpPr>
              <a:cxnSpLocks/>
            </p:cNvCxnSpPr>
            <p:nvPr/>
          </p:nvCxnSpPr>
          <p:spPr>
            <a:xfrm>
              <a:off x="3299178" y="1154083"/>
              <a:ext cx="1" cy="127787"/>
            </a:xfrm>
            <a:prstGeom prst="line">
              <a:avLst/>
            </a:prstGeom>
            <a:noFill/>
            <a:ln w="28575" cap="flat" cmpd="sng" algn="ctr">
              <a:solidFill>
                <a:sysClr val="windowText" lastClr="000000">
                  <a:lumMod val="50000"/>
                  <a:lumOff val="50000"/>
                </a:sysClr>
              </a:solidFill>
              <a:prstDash val="solid"/>
              <a:miter lim="800000"/>
            </a:ln>
            <a:effectLst/>
          </p:spPr>
        </p:cxnSp>
        <p:cxnSp>
          <p:nvCxnSpPr>
            <p:cNvPr id="129" name="Straight Connector 128">
              <a:extLst>
                <a:ext uri="{FF2B5EF4-FFF2-40B4-BE49-F238E27FC236}">
                  <a16:creationId xmlns:a16="http://schemas.microsoft.com/office/drawing/2014/main" id="{E88C9529-D4B6-406C-98B0-D193F9CE8F77}"/>
                </a:ext>
              </a:extLst>
            </p:cNvPr>
            <p:cNvCxnSpPr>
              <a:cxnSpLocks/>
            </p:cNvCxnSpPr>
            <p:nvPr/>
          </p:nvCxnSpPr>
          <p:spPr>
            <a:xfrm>
              <a:off x="3744016" y="1148925"/>
              <a:ext cx="1" cy="127787"/>
            </a:xfrm>
            <a:prstGeom prst="line">
              <a:avLst/>
            </a:prstGeom>
            <a:noFill/>
            <a:ln w="28575" cap="flat" cmpd="sng" algn="ctr">
              <a:solidFill>
                <a:sysClr val="windowText" lastClr="000000">
                  <a:lumMod val="50000"/>
                  <a:lumOff val="50000"/>
                </a:sysClr>
              </a:solidFill>
              <a:prstDash val="solid"/>
              <a:miter lim="800000"/>
            </a:ln>
            <a:effectLst/>
          </p:spPr>
        </p:cxnSp>
        <p:cxnSp>
          <p:nvCxnSpPr>
            <p:cNvPr id="130" name="Straight Connector 129">
              <a:extLst>
                <a:ext uri="{FF2B5EF4-FFF2-40B4-BE49-F238E27FC236}">
                  <a16:creationId xmlns:a16="http://schemas.microsoft.com/office/drawing/2014/main" id="{8BF5AE00-1B49-409B-BF35-7A8E4C47C09C}"/>
                </a:ext>
              </a:extLst>
            </p:cNvPr>
            <p:cNvCxnSpPr>
              <a:cxnSpLocks/>
            </p:cNvCxnSpPr>
            <p:nvPr/>
          </p:nvCxnSpPr>
          <p:spPr>
            <a:xfrm flipH="1">
              <a:off x="3290128" y="1479847"/>
              <a:ext cx="3335" cy="274320"/>
            </a:xfrm>
            <a:prstGeom prst="line">
              <a:avLst/>
            </a:prstGeom>
            <a:noFill/>
            <a:ln w="28575" cap="flat" cmpd="sng" algn="ctr">
              <a:solidFill>
                <a:sysClr val="windowText" lastClr="000000">
                  <a:lumMod val="50000"/>
                  <a:lumOff val="50000"/>
                </a:sysClr>
              </a:solidFill>
              <a:prstDash val="solid"/>
              <a:miter lim="800000"/>
            </a:ln>
            <a:effectLst/>
          </p:spPr>
        </p:cxnSp>
        <p:cxnSp>
          <p:nvCxnSpPr>
            <p:cNvPr id="131" name="Straight Connector 130">
              <a:extLst>
                <a:ext uri="{FF2B5EF4-FFF2-40B4-BE49-F238E27FC236}">
                  <a16:creationId xmlns:a16="http://schemas.microsoft.com/office/drawing/2014/main" id="{8E060822-225E-443E-A48B-26DC200D0915}"/>
                </a:ext>
              </a:extLst>
            </p:cNvPr>
            <p:cNvCxnSpPr>
              <a:cxnSpLocks/>
            </p:cNvCxnSpPr>
            <p:nvPr/>
          </p:nvCxnSpPr>
          <p:spPr>
            <a:xfrm flipH="1">
              <a:off x="2836241" y="1479847"/>
              <a:ext cx="3335" cy="274320"/>
            </a:xfrm>
            <a:prstGeom prst="line">
              <a:avLst/>
            </a:prstGeom>
            <a:noFill/>
            <a:ln w="28575" cap="flat" cmpd="sng" algn="ctr">
              <a:solidFill>
                <a:sysClr val="windowText" lastClr="000000">
                  <a:lumMod val="50000"/>
                  <a:lumOff val="50000"/>
                </a:sysClr>
              </a:solidFill>
              <a:prstDash val="solid"/>
              <a:miter lim="800000"/>
            </a:ln>
            <a:effectLst/>
          </p:spPr>
        </p:cxnSp>
      </p:grpSp>
      <p:sp>
        <p:nvSpPr>
          <p:cNvPr id="134" name="Cloud 133">
            <a:extLst>
              <a:ext uri="{FF2B5EF4-FFF2-40B4-BE49-F238E27FC236}">
                <a16:creationId xmlns:a16="http://schemas.microsoft.com/office/drawing/2014/main" id="{55EC3D38-2C59-4860-8538-E662E6441F5A}"/>
              </a:ext>
              <a:ext uri="{C183D7F6-B498-43B3-948B-1728B52AA6E4}">
                <adec:decorative xmlns:adec="http://schemas.microsoft.com/office/drawing/2017/decorative" val="1"/>
              </a:ext>
            </a:extLst>
          </p:cNvPr>
          <p:cNvSpPr/>
          <p:nvPr/>
        </p:nvSpPr>
        <p:spPr>
          <a:xfrm>
            <a:off x="1625838" y="4758873"/>
            <a:ext cx="2997585" cy="1004203"/>
          </a:xfrm>
          <a:prstGeom prst="cloud">
            <a:avLst/>
          </a:prstGeom>
          <a:solidFill>
            <a:sysClr val="window" lastClr="FFFFFF"/>
          </a:solidFill>
          <a:ln w="19050" cap="flat" cmpd="sng" algn="ctr">
            <a:solidFill>
              <a:sysClr val="windowText" lastClr="000000">
                <a:lumMod val="65000"/>
                <a:lumOff val="35000"/>
              </a:sysClr>
            </a:solidFill>
            <a:prstDash val="sysDot"/>
            <a:round/>
            <a:headEnd type="none" w="med" len="med"/>
            <a:tailEnd type="none" w="med" len="med"/>
          </a:ln>
          <a:effectLst/>
        </p:spPr>
        <p:txBody>
          <a:bodyPr rtlCol="0" anchor="b"/>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B03C0922-1B33-4F09-82DC-CCBC5947DB35}"/>
              </a:ext>
              <a:ext uri="{C183D7F6-B498-43B3-948B-1728B52AA6E4}">
                <adec:decorative xmlns:adec="http://schemas.microsoft.com/office/drawing/2017/decorative" val="1"/>
              </a:ext>
            </a:extLst>
          </p:cNvPr>
          <p:cNvGrpSpPr/>
          <p:nvPr/>
        </p:nvGrpSpPr>
        <p:grpSpPr>
          <a:xfrm>
            <a:off x="8581242" y="4668949"/>
            <a:ext cx="2271839" cy="1075901"/>
            <a:chOff x="8581242" y="4668949"/>
            <a:chExt cx="2271839" cy="1075901"/>
          </a:xfrm>
        </p:grpSpPr>
        <p:sp>
          <p:nvSpPr>
            <p:cNvPr id="133" name="Rectangle 132">
              <a:extLst>
                <a:ext uri="{FF2B5EF4-FFF2-40B4-BE49-F238E27FC236}">
                  <a16:creationId xmlns:a16="http://schemas.microsoft.com/office/drawing/2014/main" id="{EADD1FBE-6756-48D2-B5E5-7180C5A79FA2}"/>
                </a:ext>
              </a:extLst>
            </p:cNvPr>
            <p:cNvSpPr/>
            <p:nvPr/>
          </p:nvSpPr>
          <p:spPr>
            <a:xfrm>
              <a:off x="8581242" y="4954279"/>
              <a:ext cx="2254722" cy="790571"/>
            </a:xfrm>
            <a:prstGeom prst="rect">
              <a:avLst/>
            </a:prstGeom>
            <a:solidFill>
              <a:sysClr val="window" lastClr="FFFFFF"/>
            </a:solidFill>
            <a:ln w="19050" cap="flat" cmpd="sng" algn="ctr">
              <a:solidFill>
                <a:sysClr val="windowText" lastClr="000000">
                  <a:lumMod val="50000"/>
                  <a:lumOff val="50000"/>
                </a:sysClr>
              </a:solidFill>
              <a:prstDash val="sysDot"/>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Isosceles Triangle 135">
              <a:extLst>
                <a:ext uri="{FF2B5EF4-FFF2-40B4-BE49-F238E27FC236}">
                  <a16:creationId xmlns:a16="http://schemas.microsoft.com/office/drawing/2014/main" id="{92C2FE09-5058-4F0F-BD23-7F34DA1EE503}"/>
                </a:ext>
              </a:extLst>
            </p:cNvPr>
            <p:cNvSpPr/>
            <p:nvPr/>
          </p:nvSpPr>
          <p:spPr>
            <a:xfrm>
              <a:off x="8597382" y="4668949"/>
              <a:ext cx="2255699" cy="292264"/>
            </a:xfrm>
            <a:prstGeom prst="triangle">
              <a:avLst/>
            </a:prstGeom>
            <a:solidFill>
              <a:sysClr val="window" lastClr="FFFFFF"/>
            </a:solidFill>
            <a:ln w="19050" cap="flat" cmpd="sng" algn="ctr">
              <a:solidFill>
                <a:sysClr val="windowText" lastClr="000000">
                  <a:lumMod val="50000"/>
                  <a:lumOff val="50000"/>
                </a:sysClr>
              </a:solidFill>
              <a:prstDash val="sysDot"/>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3" name="Cloud 142">
            <a:extLst>
              <a:ext uri="{FF2B5EF4-FFF2-40B4-BE49-F238E27FC236}">
                <a16:creationId xmlns:a16="http://schemas.microsoft.com/office/drawing/2014/main" id="{FAC07C82-8413-4C4D-805D-FCAB9D2BED59}"/>
              </a:ext>
              <a:ext uri="{C183D7F6-B498-43B3-948B-1728B52AA6E4}">
                <adec:decorative xmlns:adec="http://schemas.microsoft.com/office/drawing/2017/decorative" val="1"/>
              </a:ext>
            </a:extLst>
          </p:cNvPr>
          <p:cNvSpPr/>
          <p:nvPr/>
        </p:nvSpPr>
        <p:spPr>
          <a:xfrm>
            <a:off x="5015632" y="4758873"/>
            <a:ext cx="2997585" cy="1004203"/>
          </a:xfrm>
          <a:prstGeom prst="cloud">
            <a:avLst/>
          </a:prstGeom>
          <a:solidFill>
            <a:sysClr val="window" lastClr="FFFFFF"/>
          </a:solidFill>
          <a:ln w="19050" cap="flat" cmpd="sng" algn="ctr">
            <a:solidFill>
              <a:sysClr val="windowText" lastClr="000000">
                <a:lumMod val="65000"/>
                <a:lumOff val="35000"/>
              </a:sysClr>
            </a:solidFill>
            <a:prstDash val="sysDot"/>
            <a:round/>
            <a:headEnd type="none" w="med" len="med"/>
            <a:tailEnd type="none" w="med" len="med"/>
          </a:ln>
          <a:effectLst/>
        </p:spPr>
        <p:txBody>
          <a:bodyPr rtlCol="0" anchor="b"/>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A86EF3A4-23B4-4D20-8462-5941DF0D4FAC}"/>
              </a:ext>
            </a:extLst>
          </p:cNvPr>
          <p:cNvSpPr/>
          <p:nvPr/>
        </p:nvSpPr>
        <p:spPr>
          <a:xfrm rot="5400000">
            <a:off x="5931202" y="-1069374"/>
            <a:ext cx="670050" cy="10431902"/>
          </a:xfrm>
          <a:prstGeom prst="rect">
            <a:avLst/>
          </a:prstGeom>
          <a:solidFill>
            <a:sysClr val="window" lastClr="FFFFFF">
              <a:lumMod val="65000"/>
            </a:sysClr>
          </a:solidFill>
          <a:ln>
            <a:noFill/>
          </a:ln>
          <a:effectLst/>
        </p:spPr>
        <p:txBody>
          <a:bodyPr vert="vert270"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Partner Solution</a:t>
            </a:r>
            <a:br>
              <a:rPr kumimoji="0" lang="en-US" sz="18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1050" b="1" i="0" u="none" strike="noStrike" kern="0" cap="none" spc="0" normalizeH="0" baseline="0" noProof="0">
                <a:ln>
                  <a:noFill/>
                </a:ln>
                <a:solidFill>
                  <a:srgbClr val="000000"/>
                </a:solidFill>
                <a:effectLst/>
                <a:uLnTx/>
                <a:uFillTx/>
                <a:latin typeface="Calibri" panose="020F0502020204030204"/>
                <a:ea typeface="+mn-ea"/>
                <a:cs typeface="+mn-cs"/>
              </a:rPr>
              <a:t>Azure: </a:t>
            </a:r>
            <a:r>
              <a:rPr kumimoji="0" lang="en-US" sz="1050" b="0" i="0" u="none" strike="noStrike" kern="0" cap="none" spc="0" normalizeH="0" baseline="0" noProof="0">
                <a:ln>
                  <a:noFill/>
                </a:ln>
                <a:solidFill>
                  <a:srgbClr val="000000"/>
                </a:solidFill>
                <a:effectLst/>
                <a:uLnTx/>
                <a:uFillTx/>
                <a:latin typeface="Calibri" panose="020F0502020204030204"/>
                <a:ea typeface="+mn-ea"/>
                <a:cs typeface="+mn-cs"/>
              </a:rPr>
              <a:t>Bot Framework, LUIS, Cortana, AI, Cognitive Services etc.</a:t>
            </a: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352D2300-67DC-4813-8E73-D312EA3C646C}"/>
              </a:ext>
              <a:ext uri="{C183D7F6-B498-43B3-948B-1728B52AA6E4}">
                <adec:decorative xmlns:adec="http://schemas.microsoft.com/office/drawing/2017/decorative" val="1"/>
              </a:ext>
            </a:extLst>
          </p:cNvPr>
          <p:cNvSpPr/>
          <p:nvPr/>
        </p:nvSpPr>
        <p:spPr>
          <a:xfrm rot="5400000">
            <a:off x="986112" y="3652374"/>
            <a:ext cx="578380" cy="605716"/>
          </a:xfrm>
          <a:prstGeom prst="rect">
            <a:avLst/>
          </a:prstGeom>
          <a:solidFill>
            <a:srgbClr val="0078D4"/>
          </a:solidFill>
          <a:ln>
            <a:noFill/>
          </a:ln>
          <a:effectLst/>
        </p:spPr>
        <p:txBody>
          <a:bodyPr vert="vert270"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0" name="Picture 2" descr="Microsoft Azure logo">
            <a:extLst>
              <a:ext uri="{FF2B5EF4-FFF2-40B4-BE49-F238E27FC236}">
                <a16:creationId xmlns:a16="http://schemas.microsoft.com/office/drawing/2014/main" id="{121E7E29-E5AF-4936-9A69-3A36582E14B1}"/>
              </a:ext>
            </a:extLst>
          </p:cNvPr>
          <p:cNvPicPr>
            <a:picLocks noChangeAspect="1" noChangeArrowheads="1"/>
          </p:cNvPicPr>
          <p:nvPr/>
        </p:nvPicPr>
        <p:blipFill>
          <a:blip r:embed="rId26" cstate="hqprint">
            <a:biLevel thresh="25000"/>
            <a:extLst>
              <a:ext uri="{28A0092B-C50C-407E-A947-70E740481C1C}">
                <a14:useLocalDpi xmlns:a14="http://schemas.microsoft.com/office/drawing/2010/main" val="0"/>
              </a:ext>
            </a:extLst>
          </a:blip>
          <a:srcRect/>
          <a:stretch>
            <a:fillRect/>
          </a:stretch>
        </p:blipFill>
        <p:spPr bwMode="auto">
          <a:xfrm>
            <a:off x="1070693" y="3708624"/>
            <a:ext cx="433279" cy="370156"/>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83622785-F614-4DD1-B89E-8C82F43B3FE6}"/>
              </a:ext>
            </a:extLst>
          </p:cNvPr>
          <p:cNvSpPr/>
          <p:nvPr/>
        </p:nvSpPr>
        <p:spPr>
          <a:xfrm>
            <a:off x="1036265" y="4030067"/>
            <a:ext cx="492373" cy="233557"/>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w="0"/>
                <a:solidFill>
                  <a:prstClr val="white"/>
                </a:solidFill>
                <a:effectLst/>
                <a:uLnTx/>
                <a:uFillTx/>
                <a:latin typeface="Arial" panose="020B0604020202020204" pitchFamily="34" charset="0"/>
                <a:ea typeface="+mn-ea"/>
                <a:cs typeface="Arial" panose="020B0604020202020204" pitchFamily="34" charset="0"/>
              </a:rPr>
              <a:t>Azure</a:t>
            </a: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2" name="Group 151" descr="Microsoft SharePoint logo&#10;SPFx">
            <a:extLst>
              <a:ext uri="{FF2B5EF4-FFF2-40B4-BE49-F238E27FC236}">
                <a16:creationId xmlns:a16="http://schemas.microsoft.com/office/drawing/2014/main" id="{13A04227-F084-421B-9DBB-4324E90532A8}"/>
              </a:ext>
            </a:extLst>
          </p:cNvPr>
          <p:cNvGrpSpPr/>
          <p:nvPr/>
        </p:nvGrpSpPr>
        <p:grpSpPr>
          <a:xfrm>
            <a:off x="976032" y="4302235"/>
            <a:ext cx="605716" cy="594857"/>
            <a:chOff x="291553" y="4589672"/>
            <a:chExt cx="605716" cy="594857"/>
          </a:xfrm>
        </p:grpSpPr>
        <p:sp>
          <p:nvSpPr>
            <p:cNvPr id="153" name="Rectangle 152">
              <a:extLst>
                <a:ext uri="{FF2B5EF4-FFF2-40B4-BE49-F238E27FC236}">
                  <a16:creationId xmlns:a16="http://schemas.microsoft.com/office/drawing/2014/main" id="{9995130C-3D3D-48D2-8757-4397BFA0EA15}"/>
                </a:ext>
              </a:extLst>
            </p:cNvPr>
            <p:cNvSpPr/>
            <p:nvPr/>
          </p:nvSpPr>
          <p:spPr>
            <a:xfrm rot="5400000">
              <a:off x="305221" y="4576004"/>
              <a:ext cx="578380" cy="605716"/>
            </a:xfrm>
            <a:prstGeom prst="rect">
              <a:avLst/>
            </a:prstGeom>
            <a:solidFill>
              <a:srgbClr val="99B7FF"/>
            </a:solidFill>
            <a:ln>
              <a:noFill/>
            </a:ln>
            <a:effectLst/>
          </p:spPr>
          <p:txBody>
            <a:bodyPr vert="vert270"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1B24760-8009-4987-BB89-E2182B141D12}"/>
                </a:ext>
              </a:extLst>
            </p:cNvPr>
            <p:cNvSpPr/>
            <p:nvPr/>
          </p:nvSpPr>
          <p:spPr>
            <a:xfrm>
              <a:off x="371140" y="4953697"/>
              <a:ext cx="466794" cy="230832"/>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w="0"/>
                  <a:solidFill>
                    <a:srgbClr val="455374"/>
                  </a:solidFill>
                  <a:effectLst/>
                  <a:uLnTx/>
                  <a:uFillTx/>
                  <a:latin typeface="Arial" panose="020B0604020202020204" pitchFamily="34" charset="0"/>
                  <a:ea typeface="+mn-ea"/>
                  <a:cs typeface="Arial" panose="020B0604020202020204" pitchFamily="34" charset="0"/>
                </a:rPr>
                <a:t>SPFx</a:t>
              </a:r>
              <a:endParaRPr kumimoji="0" lang="en-US" sz="1600" b="0" i="0" u="none" strike="noStrike" kern="0" cap="none" spc="0" normalizeH="0" baseline="0" noProof="0">
                <a:ln>
                  <a:noFill/>
                </a:ln>
                <a:solidFill>
                  <a:srgbClr val="455374"/>
                </a:solidFill>
                <a:effectLst/>
                <a:uLnTx/>
                <a:uFillTx/>
                <a:latin typeface="Arial" panose="020B0604020202020204" pitchFamily="34" charset="0"/>
                <a:ea typeface="+mn-ea"/>
                <a:cs typeface="Arial" panose="020B0604020202020204" pitchFamily="34" charset="0"/>
              </a:endParaRPr>
            </a:p>
          </p:txBody>
        </p:sp>
        <p:pic>
          <p:nvPicPr>
            <p:cNvPr id="155" name="Picture 2" descr="https://www.fpweb.net/media/2017/09/sharepoint-logo-300x300.png">
              <a:extLst>
                <a:ext uri="{FF2B5EF4-FFF2-40B4-BE49-F238E27FC236}">
                  <a16:creationId xmlns:a16="http://schemas.microsoft.com/office/drawing/2014/main" id="{FE4ED176-6355-41BE-9449-93FD3DB0F67E}"/>
                </a:ext>
              </a:extLst>
            </p:cNvPr>
            <p:cNvPicPr>
              <a:picLocks noChangeAspect="1" noChangeArrowheads="1"/>
            </p:cNvPicPr>
            <p:nvPr/>
          </p:nvPicPr>
          <p:blipFill>
            <a:blip r:embed="rId27" cstate="hqprint">
              <a:duotone>
                <a:prstClr val="black"/>
                <a:srgbClr val="4472C4">
                  <a:tint val="45000"/>
                  <a:satMod val="400000"/>
                </a:srgbClr>
              </a:duotone>
              <a:extLst>
                <a:ext uri="{BEBA8EAE-BF5A-486C-A8C5-ECC9F3942E4B}">
                  <a14:imgProps xmlns:a14="http://schemas.microsoft.com/office/drawing/2010/main">
                    <a14:imgLayer r:embed="rId2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7115" y="4619881"/>
              <a:ext cx="394366" cy="394366"/>
            </a:xfrm>
            <a:prstGeom prst="rect">
              <a:avLst/>
            </a:prstGeom>
            <a:noFill/>
            <a:ln>
              <a:noFill/>
            </a:ln>
          </p:spPr>
        </p:pic>
      </p:grpSp>
      <p:sp>
        <p:nvSpPr>
          <p:cNvPr id="138" name="Flowchart: Multidocument 137">
            <a:extLst>
              <a:ext uri="{FF2B5EF4-FFF2-40B4-BE49-F238E27FC236}">
                <a16:creationId xmlns:a16="http://schemas.microsoft.com/office/drawing/2014/main" id="{CE12C7CF-CAC1-451E-80AA-DE225EF175F3}"/>
              </a:ext>
            </a:extLst>
          </p:cNvPr>
          <p:cNvSpPr/>
          <p:nvPr/>
        </p:nvSpPr>
        <p:spPr>
          <a:xfrm>
            <a:off x="2554944" y="3898811"/>
            <a:ext cx="1042317" cy="494690"/>
          </a:xfrm>
          <a:prstGeom prst="flowChartMultidocument">
            <a:avLst/>
          </a:prstGeom>
          <a:solidFill>
            <a:srgbClr val="0078D4"/>
          </a:solidFill>
          <a:ln w="3175" cap="flat" cmpd="sng" algn="ctr">
            <a:solidFill>
              <a:sysClr val="window" lastClr="FFFFFF"/>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ea typeface="+mn-ea"/>
                <a:cs typeface="+mn-cs"/>
              </a:rPr>
              <a:t>Business Logic</a:t>
            </a:r>
          </a:p>
        </p:txBody>
      </p:sp>
      <p:sp>
        <p:nvSpPr>
          <p:cNvPr id="139" name="Flowchart: Multidocument 138">
            <a:extLst>
              <a:ext uri="{FF2B5EF4-FFF2-40B4-BE49-F238E27FC236}">
                <a16:creationId xmlns:a16="http://schemas.microsoft.com/office/drawing/2014/main" id="{964CD5A0-803A-4752-82D8-886DE56D6549}"/>
              </a:ext>
            </a:extLst>
          </p:cNvPr>
          <p:cNvSpPr/>
          <p:nvPr/>
        </p:nvSpPr>
        <p:spPr>
          <a:xfrm>
            <a:off x="9147407" y="3910354"/>
            <a:ext cx="1042317" cy="494690"/>
          </a:xfrm>
          <a:prstGeom prst="flowChartMultidocument">
            <a:avLst/>
          </a:prstGeom>
          <a:solidFill>
            <a:srgbClr val="0078D4"/>
          </a:solidFill>
          <a:ln w="3175" cap="flat" cmpd="sng" algn="ctr">
            <a:solidFill>
              <a:sysClr val="window" lastClr="FFFFFF"/>
            </a:solidFill>
            <a:prstDash val="solid"/>
            <a:miter lim="800000"/>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ea typeface="+mn-ea"/>
                <a:cs typeface="+mn-cs"/>
              </a:rPr>
              <a:t>Business Logic</a:t>
            </a:r>
          </a:p>
        </p:txBody>
      </p:sp>
      <p:pic>
        <p:nvPicPr>
          <p:cNvPr id="228" name="Picture 227" descr="Microsoft Flow Logo">
            <a:extLst>
              <a:ext uri="{FF2B5EF4-FFF2-40B4-BE49-F238E27FC236}">
                <a16:creationId xmlns:a16="http://schemas.microsoft.com/office/drawing/2014/main" id="{4145201C-BAAD-479D-A47B-742477C95EE6}"/>
              </a:ext>
            </a:extLst>
          </p:cNvPr>
          <p:cNvPicPr>
            <a:picLocks noChangeAspect="1"/>
          </p:cNvPicPr>
          <p:nvPr/>
        </p:nvPicPr>
        <p:blipFill>
          <a:blip r:embed="rId29"/>
          <a:stretch>
            <a:fillRect/>
          </a:stretch>
        </p:blipFill>
        <p:spPr>
          <a:xfrm>
            <a:off x="10922874" y="3631219"/>
            <a:ext cx="814766" cy="543177"/>
          </a:xfrm>
          <a:prstGeom prst="rect">
            <a:avLst/>
          </a:prstGeom>
          <a:ln>
            <a:solidFill>
              <a:schemeClr val="tx2">
                <a:lumMod val="60000"/>
                <a:lumOff val="40000"/>
              </a:schemeClr>
            </a:solidFill>
          </a:ln>
        </p:spPr>
      </p:pic>
      <p:pic>
        <p:nvPicPr>
          <p:cNvPr id="229" name="Picture 228" descr="PowerApps Logo">
            <a:extLst>
              <a:ext uri="{FF2B5EF4-FFF2-40B4-BE49-F238E27FC236}">
                <a16:creationId xmlns:a16="http://schemas.microsoft.com/office/drawing/2014/main" id="{24D09B64-8FAF-4047-8D7A-691413292A52}"/>
              </a:ext>
            </a:extLst>
          </p:cNvPr>
          <p:cNvPicPr>
            <a:picLocks noChangeAspect="1"/>
          </p:cNvPicPr>
          <p:nvPr/>
        </p:nvPicPr>
        <p:blipFill>
          <a:blip r:embed="rId30"/>
          <a:stretch>
            <a:fillRect/>
          </a:stretch>
        </p:blipFill>
        <p:spPr>
          <a:xfrm>
            <a:off x="10922599" y="4229186"/>
            <a:ext cx="804155" cy="604180"/>
          </a:xfrm>
          <a:prstGeom prst="rect">
            <a:avLst/>
          </a:prstGeom>
          <a:ln>
            <a:solidFill>
              <a:schemeClr val="tx2">
                <a:lumMod val="60000"/>
                <a:lumOff val="40000"/>
              </a:schemeClr>
            </a:solidFill>
          </a:ln>
        </p:spPr>
      </p:pic>
      <p:sp>
        <p:nvSpPr>
          <p:cNvPr id="135" name="Rectangle 134">
            <a:extLst>
              <a:ext uri="{FF2B5EF4-FFF2-40B4-BE49-F238E27FC236}">
                <a16:creationId xmlns:a16="http://schemas.microsoft.com/office/drawing/2014/main" id="{ABD2EFE3-1357-4D62-B2AD-A09B9A7F306D}"/>
              </a:ext>
            </a:extLst>
          </p:cNvPr>
          <p:cNvSpPr/>
          <p:nvPr/>
        </p:nvSpPr>
        <p:spPr>
          <a:xfrm>
            <a:off x="1738165" y="4938997"/>
            <a:ext cx="2655737" cy="547445"/>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Microsoft 365 Cloud</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Organizations own their data /        organizations give developers access</a:t>
            </a:r>
          </a:p>
        </p:txBody>
      </p:sp>
      <p:sp>
        <p:nvSpPr>
          <p:cNvPr id="144" name="TextBox 143">
            <a:extLst>
              <a:ext uri="{FF2B5EF4-FFF2-40B4-BE49-F238E27FC236}">
                <a16:creationId xmlns:a16="http://schemas.microsoft.com/office/drawing/2014/main" id="{14420B87-36DD-4FCD-A64B-FA7CCC3828BA}"/>
              </a:ext>
            </a:extLst>
          </p:cNvPr>
          <p:cNvSpPr txBox="1"/>
          <p:nvPr/>
        </p:nvSpPr>
        <p:spPr>
          <a:xfrm>
            <a:off x="5668232" y="4938997"/>
            <a:ext cx="2786348" cy="688681"/>
          </a:xfrm>
          <a:prstGeom prst="rect">
            <a:avLst/>
          </a:prstGeom>
          <a:noFill/>
        </p:spPr>
        <p:txBody>
          <a:bodyPr wrap="squar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Private/Public Cloud</a:t>
            </a:r>
          </a:p>
          <a:p>
            <a:pPr marL="182845" marR="0" lvl="1" indent="-182845"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Line of Business (LOB) apps</a:t>
            </a:r>
          </a:p>
          <a:p>
            <a:pPr marL="182845" marR="0" lvl="1" indent="-182845"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ISV solutions</a:t>
            </a:r>
          </a:p>
          <a:p>
            <a:pPr marL="182845" marR="0" lvl="1" indent="-182845"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SharePoint solutions</a:t>
            </a:r>
          </a:p>
        </p:txBody>
      </p:sp>
      <p:sp>
        <p:nvSpPr>
          <p:cNvPr id="142" name="TextBox 141">
            <a:extLst>
              <a:ext uri="{FF2B5EF4-FFF2-40B4-BE49-F238E27FC236}">
                <a16:creationId xmlns:a16="http://schemas.microsoft.com/office/drawing/2014/main" id="{F32EB9B6-10C7-49DB-98A6-C6055E7E9C65}"/>
              </a:ext>
            </a:extLst>
          </p:cNvPr>
          <p:cNvSpPr txBox="1"/>
          <p:nvPr/>
        </p:nvSpPr>
        <p:spPr>
          <a:xfrm>
            <a:off x="8896992" y="5006363"/>
            <a:ext cx="1921616" cy="688681"/>
          </a:xfrm>
          <a:prstGeom prst="rect">
            <a:avLst/>
          </a:prstGeom>
          <a:noFill/>
        </p:spPr>
        <p:txBody>
          <a:bodyPr wrap="squar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 Premise</a:t>
            </a:r>
          </a:p>
          <a:p>
            <a:pPr marL="182845" marR="0" lvl="1" indent="-182845"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Line of Business (LOB) apps</a:t>
            </a:r>
          </a:p>
          <a:p>
            <a:pPr marL="182845" marR="0" lvl="1" indent="-182845"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ISV solutions</a:t>
            </a:r>
          </a:p>
          <a:p>
            <a:pPr marL="182845" marR="0" lvl="1" indent="-182845"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SharePoint solutions</a:t>
            </a:r>
          </a:p>
        </p:txBody>
      </p:sp>
      <p:sp>
        <p:nvSpPr>
          <p:cNvPr id="85" name="Freeform 9" title="Icon of a heart with a heartbeat monitor line through the middle">
            <a:extLst>
              <a:ext uri="{FF2B5EF4-FFF2-40B4-BE49-F238E27FC236}">
                <a16:creationId xmlns:a16="http://schemas.microsoft.com/office/drawing/2014/main" id="{3862B6AD-6DAD-4F74-90B0-34793EDE96C4}"/>
              </a:ext>
            </a:extLst>
          </p:cNvPr>
          <p:cNvSpPr>
            <a:spLocks noChangeAspect="1"/>
          </p:cNvSpPr>
          <p:nvPr/>
        </p:nvSpPr>
        <p:spPr bwMode="auto">
          <a:xfrm>
            <a:off x="1543353" y="6034937"/>
            <a:ext cx="365708" cy="309693"/>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CCC1B0D3-5B27-4C68-9694-CEC731C468EA}"/>
              </a:ext>
            </a:extLst>
          </p:cNvPr>
          <p:cNvSpPr txBox="1"/>
          <p:nvPr/>
        </p:nvSpPr>
        <p:spPr>
          <a:xfrm>
            <a:off x="1086127" y="6364765"/>
            <a:ext cx="1280160" cy="246888"/>
          </a:xfrm>
          <a:prstGeom prst="rect">
            <a:avLst/>
          </a:prstGeom>
          <a:noFill/>
        </p:spPr>
        <p:txBody>
          <a:bodyPr wrap="square" rtlCol="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Healthcare</a:t>
            </a:r>
          </a:p>
        </p:txBody>
      </p:sp>
      <p:sp>
        <p:nvSpPr>
          <p:cNvPr id="81" name="bag" descr="Icon of a shopping bag">
            <a:extLst>
              <a:ext uri="{FF2B5EF4-FFF2-40B4-BE49-F238E27FC236}">
                <a16:creationId xmlns:a16="http://schemas.microsoft.com/office/drawing/2014/main" id="{74E30E79-83D3-4693-AD8C-470DDA1BDCEB}"/>
              </a:ext>
            </a:extLst>
          </p:cNvPr>
          <p:cNvSpPr>
            <a:spLocks noChangeAspect="1" noEditPoints="1"/>
          </p:cNvSpPr>
          <p:nvPr/>
        </p:nvSpPr>
        <p:spPr bwMode="auto">
          <a:xfrm>
            <a:off x="3113767" y="5988128"/>
            <a:ext cx="274281" cy="340774"/>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1EB644BA-96D2-4279-9C10-BAE7765F359F}"/>
              </a:ext>
            </a:extLst>
          </p:cNvPr>
          <p:cNvSpPr txBox="1"/>
          <p:nvPr/>
        </p:nvSpPr>
        <p:spPr>
          <a:xfrm>
            <a:off x="2607273" y="6364765"/>
            <a:ext cx="1280160" cy="246888"/>
          </a:xfrm>
          <a:prstGeom prst="rect">
            <a:avLst/>
          </a:prstGeom>
          <a:noFill/>
        </p:spPr>
        <p:txBody>
          <a:bodyPr wrap="square" rtlCol="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Retail</a:t>
            </a:r>
          </a:p>
        </p:txBody>
      </p:sp>
      <p:sp>
        <p:nvSpPr>
          <p:cNvPr id="80" name="factory_3" title="Icon of a factory or warehouse">
            <a:extLst>
              <a:ext uri="{FF2B5EF4-FFF2-40B4-BE49-F238E27FC236}">
                <a16:creationId xmlns:a16="http://schemas.microsoft.com/office/drawing/2014/main" id="{DEDAFF55-3D9B-4E72-B364-9754AF356EAD}"/>
              </a:ext>
            </a:extLst>
          </p:cNvPr>
          <p:cNvSpPr>
            <a:spLocks noChangeAspect="1" noEditPoints="1"/>
          </p:cNvSpPr>
          <p:nvPr/>
        </p:nvSpPr>
        <p:spPr bwMode="auto">
          <a:xfrm>
            <a:off x="4557959" y="6007963"/>
            <a:ext cx="411422" cy="25478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AE7C4E0-6E24-46C9-890A-4562F33F6C93}"/>
              </a:ext>
            </a:extLst>
          </p:cNvPr>
          <p:cNvSpPr txBox="1"/>
          <p:nvPr/>
        </p:nvSpPr>
        <p:spPr>
          <a:xfrm>
            <a:off x="4128419" y="6367807"/>
            <a:ext cx="1280160" cy="246888"/>
          </a:xfrm>
          <a:prstGeom prst="rect">
            <a:avLst/>
          </a:prstGeom>
          <a:noFill/>
        </p:spPr>
        <p:txBody>
          <a:bodyPr wrap="square" rtlCol="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Manufacturing</a:t>
            </a:r>
          </a:p>
        </p:txBody>
      </p:sp>
      <p:sp>
        <p:nvSpPr>
          <p:cNvPr id="83" name="Airplane_E709" title="Icon of an airplane">
            <a:extLst>
              <a:ext uri="{FF2B5EF4-FFF2-40B4-BE49-F238E27FC236}">
                <a16:creationId xmlns:a16="http://schemas.microsoft.com/office/drawing/2014/main" id="{F9100056-3EF9-47F8-968E-846FDAE69A55}"/>
              </a:ext>
            </a:extLst>
          </p:cNvPr>
          <p:cNvSpPr>
            <a:spLocks noChangeAspect="1"/>
          </p:cNvSpPr>
          <p:nvPr/>
        </p:nvSpPr>
        <p:spPr bwMode="auto">
          <a:xfrm>
            <a:off x="6113244" y="5952504"/>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9" name="TextBox 88">
            <a:extLst>
              <a:ext uri="{FF2B5EF4-FFF2-40B4-BE49-F238E27FC236}">
                <a16:creationId xmlns:a16="http://schemas.microsoft.com/office/drawing/2014/main" id="{E6877065-B0B0-4108-ABC3-B7021CEA30A8}"/>
              </a:ext>
            </a:extLst>
          </p:cNvPr>
          <p:cNvSpPr txBox="1"/>
          <p:nvPr/>
        </p:nvSpPr>
        <p:spPr>
          <a:xfrm>
            <a:off x="5649565" y="6367807"/>
            <a:ext cx="1280160" cy="246888"/>
          </a:xfrm>
          <a:prstGeom prst="rect">
            <a:avLst/>
          </a:prstGeom>
          <a:noFill/>
        </p:spPr>
        <p:txBody>
          <a:bodyPr wrap="square" rtlCol="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Transportation</a:t>
            </a:r>
          </a:p>
        </p:txBody>
      </p:sp>
      <p:sp>
        <p:nvSpPr>
          <p:cNvPr id="84" name="Commitments_EC4D" title="Icon of a handshake">
            <a:extLst>
              <a:ext uri="{FF2B5EF4-FFF2-40B4-BE49-F238E27FC236}">
                <a16:creationId xmlns:a16="http://schemas.microsoft.com/office/drawing/2014/main" id="{C6F702B4-57F9-4BAB-8AB6-B9C0A0E7174A}"/>
              </a:ext>
            </a:extLst>
          </p:cNvPr>
          <p:cNvSpPr>
            <a:spLocks noChangeAspect="1" noEditPoints="1"/>
          </p:cNvSpPr>
          <p:nvPr/>
        </p:nvSpPr>
        <p:spPr bwMode="auto">
          <a:xfrm>
            <a:off x="7627937" y="5952504"/>
            <a:ext cx="365708" cy="34289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34DBB7DA-FF7A-4BC7-99B0-8332C91F770E}"/>
              </a:ext>
            </a:extLst>
          </p:cNvPr>
          <p:cNvSpPr txBox="1"/>
          <p:nvPr/>
        </p:nvSpPr>
        <p:spPr>
          <a:xfrm>
            <a:off x="7170711" y="6367807"/>
            <a:ext cx="1280160" cy="246888"/>
          </a:xfrm>
          <a:prstGeom prst="rect">
            <a:avLst/>
          </a:prstGeom>
          <a:noFill/>
        </p:spPr>
        <p:txBody>
          <a:bodyPr wrap="square" rtlCol="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Hospitality</a:t>
            </a:r>
          </a:p>
        </p:txBody>
      </p:sp>
      <p:sp>
        <p:nvSpPr>
          <p:cNvPr id="82" name="graph_9" title="Icon of a line chart with connected circles at varying points">
            <a:extLst>
              <a:ext uri="{FF2B5EF4-FFF2-40B4-BE49-F238E27FC236}">
                <a16:creationId xmlns:a16="http://schemas.microsoft.com/office/drawing/2014/main" id="{F62E31FC-244B-4524-A32A-AA1FAEA309DD}"/>
              </a:ext>
            </a:extLst>
          </p:cNvPr>
          <p:cNvSpPr>
            <a:spLocks noChangeAspect="1" noEditPoints="1"/>
          </p:cNvSpPr>
          <p:nvPr/>
        </p:nvSpPr>
        <p:spPr bwMode="auto">
          <a:xfrm>
            <a:off x="9147407" y="5952503"/>
            <a:ext cx="365708" cy="329995"/>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6A4D07AC-D7AB-4AAF-8C23-899FA9CACB1D}"/>
              </a:ext>
            </a:extLst>
          </p:cNvPr>
          <p:cNvSpPr txBox="1"/>
          <p:nvPr/>
        </p:nvSpPr>
        <p:spPr>
          <a:xfrm>
            <a:off x="8691857" y="6364765"/>
            <a:ext cx="1280160" cy="246888"/>
          </a:xfrm>
          <a:prstGeom prst="rect">
            <a:avLst/>
          </a:prstGeom>
          <a:noFill/>
        </p:spPr>
        <p:txBody>
          <a:bodyPr wrap="square" rtlCol="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Financial Services</a:t>
            </a:r>
          </a:p>
        </p:txBody>
      </p:sp>
      <p:sp>
        <p:nvSpPr>
          <p:cNvPr id="132" name="building_9" descr="Icon of a government building with columned facade.">
            <a:extLst>
              <a:ext uri="{FF2B5EF4-FFF2-40B4-BE49-F238E27FC236}">
                <a16:creationId xmlns:a16="http://schemas.microsoft.com/office/drawing/2014/main" id="{D86DE265-E2BB-4DFA-B535-4724D9E1C6BD}"/>
              </a:ext>
            </a:extLst>
          </p:cNvPr>
          <p:cNvSpPr>
            <a:spLocks noChangeAspect="1" noEditPoints="1"/>
          </p:cNvSpPr>
          <p:nvPr/>
        </p:nvSpPr>
        <p:spPr bwMode="auto">
          <a:xfrm>
            <a:off x="10682636" y="5989974"/>
            <a:ext cx="274281" cy="27962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637A2255-F549-4D3C-8DCC-9FA24C143D41}"/>
              </a:ext>
            </a:extLst>
          </p:cNvPr>
          <p:cNvSpPr txBox="1"/>
          <p:nvPr/>
        </p:nvSpPr>
        <p:spPr>
          <a:xfrm>
            <a:off x="10213001" y="6367807"/>
            <a:ext cx="1280160" cy="246888"/>
          </a:xfrm>
          <a:prstGeom prst="rect">
            <a:avLst/>
          </a:prstGeom>
          <a:noFill/>
        </p:spPr>
        <p:txBody>
          <a:bodyPr wrap="square" rtlCol="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Public Sector</a:t>
            </a:r>
          </a:p>
        </p:txBody>
      </p:sp>
      <p:sp>
        <p:nvSpPr>
          <p:cNvPr id="167" name="Rectangle 166">
            <a:extLst>
              <a:ext uri="{FF2B5EF4-FFF2-40B4-BE49-F238E27FC236}">
                <a16:creationId xmlns:a16="http://schemas.microsoft.com/office/drawing/2014/main" id="{23E44E0E-6C99-44B9-92FA-12BF793E249C}"/>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73122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4">
            <a:extLst>
              <a:ext uri="{FF2B5EF4-FFF2-40B4-BE49-F238E27FC236}">
                <a16:creationId xmlns:a16="http://schemas.microsoft.com/office/drawing/2014/main" id="{9395B8DB-F84E-4918-911D-9D8494A07446}"/>
              </a:ext>
            </a:extLst>
          </p:cNvPr>
          <p:cNvSpPr txBox="1">
            <a:spLocks/>
          </p:cNvSpPr>
          <p:nvPr/>
        </p:nvSpPr>
        <p:spPr>
          <a:xfrm>
            <a:off x="4031555" y="2756689"/>
            <a:ext cx="7319561" cy="841541"/>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47" dirty="0">
                <a:gradFill>
                  <a:gsLst>
                    <a:gs pos="1250">
                      <a:srgbClr val="2F2F2F"/>
                    </a:gs>
                    <a:gs pos="100000">
                      <a:srgbClr val="2F2F2F"/>
                    </a:gs>
                  </a:gsLst>
                  <a:lin ang="5400000" scaled="0"/>
                </a:gradFill>
                <a:latin typeface="Segoe UI Semibold"/>
              </a:rPr>
              <a:t>Messaging Extensions</a:t>
            </a:r>
            <a:endParaRPr lang="es-ES" sz="4705" spc="-147" dirty="0">
              <a:gradFill>
                <a:gsLst>
                  <a:gs pos="1250">
                    <a:srgbClr val="2F2F2F"/>
                  </a:gs>
                  <a:gs pos="100000">
                    <a:srgbClr val="2F2F2F"/>
                  </a:gs>
                </a:gsLst>
                <a:lin ang="5400000" scaled="0"/>
              </a:gradFill>
              <a:latin typeface="Segoe UI Semibold"/>
            </a:endParaRPr>
          </a:p>
        </p:txBody>
      </p:sp>
    </p:spTree>
    <p:extLst>
      <p:ext uri="{BB962C8B-B14F-4D97-AF65-F5344CB8AC3E}">
        <p14:creationId xmlns:p14="http://schemas.microsoft.com/office/powerpoint/2010/main" val="703112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A1AF5-3313-44FF-9925-6E3FFC6ED5CD}"/>
              </a:ext>
            </a:extLst>
          </p:cNvPr>
          <p:cNvSpPr>
            <a:spLocks noGrp="1"/>
          </p:cNvSpPr>
          <p:nvPr>
            <p:ph type="title"/>
          </p:nvPr>
        </p:nvSpPr>
        <p:spPr/>
        <p:txBody>
          <a:bodyPr/>
          <a:lstStyle/>
          <a:p>
            <a:r>
              <a:rPr lang="en-US" dirty="0"/>
              <a:t>A Microsoft Teams app</a:t>
            </a:r>
          </a:p>
        </p:txBody>
      </p:sp>
      <p:grpSp>
        <p:nvGrpSpPr>
          <p:cNvPr id="10" name="Group 9">
            <a:extLst>
              <a:ext uri="{FF2B5EF4-FFF2-40B4-BE49-F238E27FC236}">
                <a16:creationId xmlns:a16="http://schemas.microsoft.com/office/drawing/2014/main" id="{3F975B7E-C59F-4DF6-BE05-79EB8359AF0E}"/>
              </a:ext>
            </a:extLst>
          </p:cNvPr>
          <p:cNvGrpSpPr/>
          <p:nvPr/>
        </p:nvGrpSpPr>
        <p:grpSpPr>
          <a:xfrm>
            <a:off x="1104348" y="1242447"/>
            <a:ext cx="2743200" cy="3138071"/>
            <a:chOff x="1104348" y="2257285"/>
            <a:chExt cx="2743200" cy="3138071"/>
          </a:xfrm>
        </p:grpSpPr>
        <p:sp>
          <p:nvSpPr>
            <p:cNvPr id="4" name="Rectangle 3">
              <a:extLst>
                <a:ext uri="{FF2B5EF4-FFF2-40B4-BE49-F238E27FC236}">
                  <a16:creationId xmlns:a16="http://schemas.microsoft.com/office/drawing/2014/main" id="{A468E617-289D-4B12-8290-F8EC41E4E008}"/>
                </a:ext>
              </a:extLst>
            </p:cNvPr>
            <p:cNvSpPr/>
            <p:nvPr/>
          </p:nvSpPr>
          <p:spPr bwMode="auto">
            <a:xfrm>
              <a:off x="1104348" y="2257285"/>
              <a:ext cx="2743200" cy="31380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Microsoft Teams App</a:t>
              </a:r>
            </a:p>
          </p:txBody>
        </p:sp>
        <p:sp>
          <p:nvSpPr>
            <p:cNvPr id="5" name="Rectangle 4">
              <a:extLst>
                <a:ext uri="{FF2B5EF4-FFF2-40B4-BE49-F238E27FC236}">
                  <a16:creationId xmlns:a16="http://schemas.microsoft.com/office/drawing/2014/main" id="{7EE6B933-46F1-434E-8DD7-24B97B6016AE}"/>
                </a:ext>
              </a:extLst>
            </p:cNvPr>
            <p:cNvSpPr/>
            <p:nvPr/>
          </p:nvSpPr>
          <p:spPr bwMode="auto">
            <a:xfrm>
              <a:off x="1330036" y="3083626"/>
              <a:ext cx="2291938" cy="2082140"/>
            </a:xfrm>
            <a:custGeom>
              <a:avLst/>
              <a:gdLst>
                <a:gd name="connsiteX0" fmla="*/ 0 w 2291938"/>
                <a:gd name="connsiteY0" fmla="*/ 0 h 2082140"/>
                <a:gd name="connsiteX1" fmla="*/ 550065 w 2291938"/>
                <a:gd name="connsiteY1" fmla="*/ 0 h 2082140"/>
                <a:gd name="connsiteX2" fmla="*/ 1054291 w 2291938"/>
                <a:gd name="connsiteY2" fmla="*/ 0 h 2082140"/>
                <a:gd name="connsiteX3" fmla="*/ 1673115 w 2291938"/>
                <a:gd name="connsiteY3" fmla="*/ 0 h 2082140"/>
                <a:gd name="connsiteX4" fmla="*/ 2291938 w 2291938"/>
                <a:gd name="connsiteY4" fmla="*/ 0 h 2082140"/>
                <a:gd name="connsiteX5" fmla="*/ 2291938 w 2291938"/>
                <a:gd name="connsiteY5" fmla="*/ 478892 h 2082140"/>
                <a:gd name="connsiteX6" fmla="*/ 2291938 w 2291938"/>
                <a:gd name="connsiteY6" fmla="*/ 978606 h 2082140"/>
                <a:gd name="connsiteX7" fmla="*/ 2291938 w 2291938"/>
                <a:gd name="connsiteY7" fmla="*/ 1519962 h 2082140"/>
                <a:gd name="connsiteX8" fmla="*/ 2291938 w 2291938"/>
                <a:gd name="connsiteY8" fmla="*/ 2082140 h 2082140"/>
                <a:gd name="connsiteX9" fmla="*/ 1787712 w 2291938"/>
                <a:gd name="connsiteY9" fmla="*/ 2082140 h 2082140"/>
                <a:gd name="connsiteX10" fmla="*/ 1214727 w 2291938"/>
                <a:gd name="connsiteY10" fmla="*/ 2082140 h 2082140"/>
                <a:gd name="connsiteX11" fmla="*/ 595904 w 2291938"/>
                <a:gd name="connsiteY11" fmla="*/ 2082140 h 2082140"/>
                <a:gd name="connsiteX12" fmla="*/ 0 w 2291938"/>
                <a:gd name="connsiteY12" fmla="*/ 2082140 h 2082140"/>
                <a:gd name="connsiteX13" fmla="*/ 0 w 2291938"/>
                <a:gd name="connsiteY13" fmla="*/ 1540784 h 2082140"/>
                <a:gd name="connsiteX14" fmla="*/ 0 w 2291938"/>
                <a:gd name="connsiteY14" fmla="*/ 1020249 h 2082140"/>
                <a:gd name="connsiteX15" fmla="*/ 0 w 2291938"/>
                <a:gd name="connsiteY15" fmla="*/ 458071 h 2082140"/>
                <a:gd name="connsiteX16" fmla="*/ 0 w 2291938"/>
                <a:gd name="connsiteY16" fmla="*/ 0 h 20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938" h="2082140" fill="none" extrusionOk="0">
                  <a:moveTo>
                    <a:pt x="0" y="0"/>
                  </a:moveTo>
                  <a:cubicBezTo>
                    <a:pt x="272835" y="-63891"/>
                    <a:pt x="410266" y="56727"/>
                    <a:pt x="550065" y="0"/>
                  </a:cubicBezTo>
                  <a:cubicBezTo>
                    <a:pt x="689865" y="-56727"/>
                    <a:pt x="936515" y="47729"/>
                    <a:pt x="1054291" y="0"/>
                  </a:cubicBezTo>
                  <a:cubicBezTo>
                    <a:pt x="1172067" y="-47729"/>
                    <a:pt x="1424587" y="8193"/>
                    <a:pt x="1673115" y="0"/>
                  </a:cubicBezTo>
                  <a:cubicBezTo>
                    <a:pt x="1921643" y="-8193"/>
                    <a:pt x="2003290" y="28702"/>
                    <a:pt x="2291938" y="0"/>
                  </a:cubicBezTo>
                  <a:cubicBezTo>
                    <a:pt x="2302342" y="112930"/>
                    <a:pt x="2245432" y="329850"/>
                    <a:pt x="2291938" y="478892"/>
                  </a:cubicBezTo>
                  <a:cubicBezTo>
                    <a:pt x="2338444" y="627934"/>
                    <a:pt x="2267031" y="810805"/>
                    <a:pt x="2291938" y="978606"/>
                  </a:cubicBezTo>
                  <a:cubicBezTo>
                    <a:pt x="2316845" y="1146407"/>
                    <a:pt x="2228298" y="1298381"/>
                    <a:pt x="2291938" y="1519962"/>
                  </a:cubicBezTo>
                  <a:cubicBezTo>
                    <a:pt x="2355578" y="1741543"/>
                    <a:pt x="2229024" y="1884755"/>
                    <a:pt x="2291938" y="2082140"/>
                  </a:cubicBezTo>
                  <a:cubicBezTo>
                    <a:pt x="2110162" y="2086636"/>
                    <a:pt x="2035431" y="2077471"/>
                    <a:pt x="1787712" y="2082140"/>
                  </a:cubicBezTo>
                  <a:cubicBezTo>
                    <a:pt x="1539993" y="2086809"/>
                    <a:pt x="1346343" y="2032375"/>
                    <a:pt x="1214727" y="2082140"/>
                  </a:cubicBezTo>
                  <a:cubicBezTo>
                    <a:pt x="1083111" y="2131905"/>
                    <a:pt x="726451" y="2057521"/>
                    <a:pt x="595904" y="2082140"/>
                  </a:cubicBezTo>
                  <a:cubicBezTo>
                    <a:pt x="465357" y="2106759"/>
                    <a:pt x="239826" y="2011026"/>
                    <a:pt x="0" y="2082140"/>
                  </a:cubicBezTo>
                  <a:cubicBezTo>
                    <a:pt x="-55096" y="1942664"/>
                    <a:pt x="20932" y="1706988"/>
                    <a:pt x="0" y="1540784"/>
                  </a:cubicBezTo>
                  <a:cubicBezTo>
                    <a:pt x="-20932" y="1374580"/>
                    <a:pt x="6072" y="1222640"/>
                    <a:pt x="0" y="1020249"/>
                  </a:cubicBezTo>
                  <a:cubicBezTo>
                    <a:pt x="-6072" y="817858"/>
                    <a:pt x="7294" y="625508"/>
                    <a:pt x="0" y="458071"/>
                  </a:cubicBezTo>
                  <a:cubicBezTo>
                    <a:pt x="-7294" y="290634"/>
                    <a:pt x="44771" y="197876"/>
                    <a:pt x="0" y="0"/>
                  </a:cubicBezTo>
                  <a:close/>
                </a:path>
                <a:path w="2291938" h="2082140"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339588" y="171857"/>
                    <a:pt x="2239148" y="312827"/>
                    <a:pt x="2291938" y="478892"/>
                  </a:cubicBezTo>
                  <a:cubicBezTo>
                    <a:pt x="2344728" y="644957"/>
                    <a:pt x="2250746" y="881308"/>
                    <a:pt x="2291938" y="999427"/>
                  </a:cubicBezTo>
                  <a:cubicBezTo>
                    <a:pt x="2333130" y="1117547"/>
                    <a:pt x="2236025" y="1307141"/>
                    <a:pt x="2291938" y="1478319"/>
                  </a:cubicBezTo>
                  <a:cubicBezTo>
                    <a:pt x="2347851" y="1649497"/>
                    <a:pt x="2244509" y="1899696"/>
                    <a:pt x="2291938" y="2082140"/>
                  </a:cubicBezTo>
                  <a:cubicBezTo>
                    <a:pt x="2160075" y="2144495"/>
                    <a:pt x="1986603" y="2033412"/>
                    <a:pt x="1718954" y="2082140"/>
                  </a:cubicBezTo>
                  <a:cubicBezTo>
                    <a:pt x="1451305" y="2130868"/>
                    <a:pt x="1387778" y="2080772"/>
                    <a:pt x="1123050" y="2082140"/>
                  </a:cubicBezTo>
                  <a:cubicBezTo>
                    <a:pt x="858322" y="2083508"/>
                    <a:pt x="812461" y="2077045"/>
                    <a:pt x="618823" y="2082140"/>
                  </a:cubicBezTo>
                  <a:cubicBezTo>
                    <a:pt x="425185" y="2087235"/>
                    <a:pt x="304555" y="2062051"/>
                    <a:pt x="0" y="2082140"/>
                  </a:cubicBezTo>
                  <a:cubicBezTo>
                    <a:pt x="-1084" y="1872586"/>
                    <a:pt x="15451" y="1789842"/>
                    <a:pt x="0" y="1624069"/>
                  </a:cubicBezTo>
                  <a:cubicBezTo>
                    <a:pt x="-15451" y="1458296"/>
                    <a:pt x="43907" y="1282378"/>
                    <a:pt x="0" y="1103534"/>
                  </a:cubicBezTo>
                  <a:cubicBezTo>
                    <a:pt x="-43907" y="924690"/>
                    <a:pt x="58119" y="739434"/>
                    <a:pt x="0" y="603821"/>
                  </a:cubicBezTo>
                  <a:cubicBezTo>
                    <a:pt x="-58119" y="468208"/>
                    <a:pt x="69762" y="150348"/>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xmlns:p14="http://schemas.microsoft.com/office/powerpoint/2010/main" xmlns:a16="http://schemas.microsoft.com/office/drawing/2014/main" xmln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Segoe UI" pitchFamily="34" charset="0"/>
                  <a:cs typeface="Segoe UI" pitchFamily="34" charset="0"/>
                </a:rPr>
                <a:t>app.zip</a:t>
              </a:r>
            </a:p>
          </p:txBody>
        </p:sp>
        <p:sp>
          <p:nvSpPr>
            <p:cNvPr id="6" name="Rectangle 5">
              <a:extLst>
                <a:ext uri="{FF2B5EF4-FFF2-40B4-BE49-F238E27FC236}">
                  <a16:creationId xmlns:a16="http://schemas.microsoft.com/office/drawing/2014/main" id="{CA7E734F-4E01-4A0A-975E-85ECF9C7FD49}"/>
                </a:ext>
              </a:extLst>
            </p:cNvPr>
            <p:cNvSpPr/>
            <p:nvPr/>
          </p:nvSpPr>
          <p:spPr bwMode="auto">
            <a:xfrm>
              <a:off x="1591294" y="3538847"/>
              <a:ext cx="1809007" cy="435428"/>
            </a:xfrm>
            <a:custGeom>
              <a:avLst/>
              <a:gdLst>
                <a:gd name="connsiteX0" fmla="*/ 0 w 1809007"/>
                <a:gd name="connsiteY0" fmla="*/ 0 h 435428"/>
                <a:gd name="connsiteX1" fmla="*/ 452252 w 1809007"/>
                <a:gd name="connsiteY1" fmla="*/ 0 h 435428"/>
                <a:gd name="connsiteX2" fmla="*/ 940684 w 1809007"/>
                <a:gd name="connsiteY2" fmla="*/ 0 h 435428"/>
                <a:gd name="connsiteX3" fmla="*/ 1392935 w 1809007"/>
                <a:gd name="connsiteY3" fmla="*/ 0 h 435428"/>
                <a:gd name="connsiteX4" fmla="*/ 1809007 w 1809007"/>
                <a:gd name="connsiteY4" fmla="*/ 0 h 435428"/>
                <a:gd name="connsiteX5" fmla="*/ 1809007 w 1809007"/>
                <a:gd name="connsiteY5" fmla="*/ 435428 h 435428"/>
                <a:gd name="connsiteX6" fmla="*/ 1356755 w 1809007"/>
                <a:gd name="connsiteY6" fmla="*/ 435428 h 435428"/>
                <a:gd name="connsiteX7" fmla="*/ 886413 w 1809007"/>
                <a:gd name="connsiteY7" fmla="*/ 435428 h 435428"/>
                <a:gd name="connsiteX8" fmla="*/ 470342 w 1809007"/>
                <a:gd name="connsiteY8" fmla="*/ 435428 h 435428"/>
                <a:gd name="connsiteX9" fmla="*/ 0 w 1809007"/>
                <a:gd name="connsiteY9" fmla="*/ 435428 h 435428"/>
                <a:gd name="connsiteX10" fmla="*/ 0 w 1809007"/>
                <a:gd name="connsiteY10" fmla="*/ 0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9007" h="435428" fill="none" extrusionOk="0">
                  <a:moveTo>
                    <a:pt x="0" y="0"/>
                  </a:moveTo>
                  <a:cubicBezTo>
                    <a:pt x="193706" y="-19652"/>
                    <a:pt x="251268" y="11389"/>
                    <a:pt x="452252" y="0"/>
                  </a:cubicBezTo>
                  <a:cubicBezTo>
                    <a:pt x="653236" y="-11389"/>
                    <a:pt x="777451" y="12208"/>
                    <a:pt x="940684" y="0"/>
                  </a:cubicBezTo>
                  <a:cubicBezTo>
                    <a:pt x="1103917" y="-12208"/>
                    <a:pt x="1301994" y="23341"/>
                    <a:pt x="1392935" y="0"/>
                  </a:cubicBezTo>
                  <a:cubicBezTo>
                    <a:pt x="1483876" y="-23341"/>
                    <a:pt x="1656319" y="19028"/>
                    <a:pt x="1809007" y="0"/>
                  </a:cubicBezTo>
                  <a:cubicBezTo>
                    <a:pt x="1812867" y="147632"/>
                    <a:pt x="1800666" y="264061"/>
                    <a:pt x="1809007" y="435428"/>
                  </a:cubicBezTo>
                  <a:cubicBezTo>
                    <a:pt x="1707231" y="472962"/>
                    <a:pt x="1505083" y="392703"/>
                    <a:pt x="1356755" y="435428"/>
                  </a:cubicBezTo>
                  <a:cubicBezTo>
                    <a:pt x="1208427" y="478153"/>
                    <a:pt x="1046831" y="414964"/>
                    <a:pt x="886413" y="435428"/>
                  </a:cubicBezTo>
                  <a:cubicBezTo>
                    <a:pt x="725995" y="455892"/>
                    <a:pt x="653520" y="399118"/>
                    <a:pt x="470342" y="435428"/>
                  </a:cubicBezTo>
                  <a:cubicBezTo>
                    <a:pt x="287164" y="471738"/>
                    <a:pt x="229455" y="413563"/>
                    <a:pt x="0" y="435428"/>
                  </a:cubicBezTo>
                  <a:cubicBezTo>
                    <a:pt x="-48715" y="325193"/>
                    <a:pt x="44269" y="139415"/>
                    <a:pt x="0" y="0"/>
                  </a:cubicBezTo>
                  <a:close/>
                </a:path>
                <a:path w="1809007" h="435428" stroke="0" extrusionOk="0">
                  <a:moveTo>
                    <a:pt x="0" y="0"/>
                  </a:moveTo>
                  <a:cubicBezTo>
                    <a:pt x="196383" y="-7902"/>
                    <a:pt x="277853" y="22144"/>
                    <a:pt x="397982" y="0"/>
                  </a:cubicBezTo>
                  <a:cubicBezTo>
                    <a:pt x="518111" y="-22144"/>
                    <a:pt x="625661" y="30046"/>
                    <a:pt x="832143" y="0"/>
                  </a:cubicBezTo>
                  <a:cubicBezTo>
                    <a:pt x="1038625" y="-30046"/>
                    <a:pt x="1102939" y="38085"/>
                    <a:pt x="1284395" y="0"/>
                  </a:cubicBezTo>
                  <a:cubicBezTo>
                    <a:pt x="1465851" y="-38085"/>
                    <a:pt x="1592284" y="50563"/>
                    <a:pt x="1809007" y="0"/>
                  </a:cubicBezTo>
                  <a:cubicBezTo>
                    <a:pt x="1840443" y="211585"/>
                    <a:pt x="1781967" y="292641"/>
                    <a:pt x="1809007" y="435428"/>
                  </a:cubicBezTo>
                  <a:cubicBezTo>
                    <a:pt x="1582592" y="470158"/>
                    <a:pt x="1438036" y="420972"/>
                    <a:pt x="1320575" y="435428"/>
                  </a:cubicBezTo>
                  <a:cubicBezTo>
                    <a:pt x="1203114" y="449884"/>
                    <a:pt x="1031092" y="384864"/>
                    <a:pt x="850233" y="435428"/>
                  </a:cubicBezTo>
                  <a:cubicBezTo>
                    <a:pt x="669374" y="485992"/>
                    <a:pt x="231987" y="410108"/>
                    <a:pt x="0" y="435428"/>
                  </a:cubicBezTo>
                  <a:cubicBezTo>
                    <a:pt x="-26289" y="221369"/>
                    <a:pt x="46476" y="181785"/>
                    <a:pt x="0" y="0"/>
                  </a:cubicBezTo>
                  <a:close/>
                </a:path>
              </a:pathLst>
            </a:custGeom>
            <a:solidFill>
              <a:schemeClr val="accent2"/>
            </a:solidFill>
            <a:ln>
              <a:solidFill>
                <a:schemeClr val="tx1"/>
              </a:solidFill>
              <a:headEnd type="none" w="med" len="med"/>
              <a:tailEnd type="none" w="med" len="med"/>
              <a:extLst>
                <a:ext uri="{C807C97D-BFC1-408E-A445-0C87EB9F89A2}">
                  <ask:lineSketchStyleProps xmlns:ask="http://schemas.microsoft.com/office/drawing/2018/sketchyshapes" xmlns:p14="http://schemas.microsoft.com/office/powerpoint/2010/main" xmlns:a16="http://schemas.microsoft.com/office/drawing/2014/main" xmlns="" sd="2705226596">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manifest.json</a:t>
              </a: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7" name="Rectangle 6">
              <a:extLst>
                <a:ext uri="{FF2B5EF4-FFF2-40B4-BE49-F238E27FC236}">
                  <a16:creationId xmlns:a16="http://schemas.microsoft.com/office/drawing/2014/main" id="{487E5001-9AC1-4EB6-B8E1-A636A14E56C7}"/>
                </a:ext>
              </a:extLst>
            </p:cNvPr>
            <p:cNvSpPr/>
            <p:nvPr/>
          </p:nvSpPr>
          <p:spPr bwMode="auto">
            <a:xfrm>
              <a:off x="1591294" y="4049972"/>
              <a:ext cx="1809007" cy="435428"/>
            </a:xfrm>
            <a:custGeom>
              <a:avLst/>
              <a:gdLst>
                <a:gd name="connsiteX0" fmla="*/ 0 w 1809007"/>
                <a:gd name="connsiteY0" fmla="*/ 0 h 435428"/>
                <a:gd name="connsiteX1" fmla="*/ 434162 w 1809007"/>
                <a:gd name="connsiteY1" fmla="*/ 0 h 435428"/>
                <a:gd name="connsiteX2" fmla="*/ 850233 w 1809007"/>
                <a:gd name="connsiteY2" fmla="*/ 0 h 435428"/>
                <a:gd name="connsiteX3" fmla="*/ 1266305 w 1809007"/>
                <a:gd name="connsiteY3" fmla="*/ 0 h 435428"/>
                <a:gd name="connsiteX4" fmla="*/ 1809007 w 1809007"/>
                <a:gd name="connsiteY4" fmla="*/ 0 h 435428"/>
                <a:gd name="connsiteX5" fmla="*/ 1809007 w 1809007"/>
                <a:gd name="connsiteY5" fmla="*/ 435428 h 435428"/>
                <a:gd name="connsiteX6" fmla="*/ 1392935 w 1809007"/>
                <a:gd name="connsiteY6" fmla="*/ 435428 h 435428"/>
                <a:gd name="connsiteX7" fmla="*/ 940684 w 1809007"/>
                <a:gd name="connsiteY7" fmla="*/ 435428 h 435428"/>
                <a:gd name="connsiteX8" fmla="*/ 488432 w 1809007"/>
                <a:gd name="connsiteY8" fmla="*/ 435428 h 435428"/>
                <a:gd name="connsiteX9" fmla="*/ 0 w 1809007"/>
                <a:gd name="connsiteY9" fmla="*/ 435428 h 435428"/>
                <a:gd name="connsiteX10" fmla="*/ 0 w 1809007"/>
                <a:gd name="connsiteY10" fmla="*/ 0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9007" h="435428" fill="none" extrusionOk="0">
                  <a:moveTo>
                    <a:pt x="0" y="0"/>
                  </a:moveTo>
                  <a:cubicBezTo>
                    <a:pt x="189167" y="-17603"/>
                    <a:pt x="278845" y="50399"/>
                    <a:pt x="434162" y="0"/>
                  </a:cubicBezTo>
                  <a:cubicBezTo>
                    <a:pt x="589479" y="-50399"/>
                    <a:pt x="763336" y="29253"/>
                    <a:pt x="850233" y="0"/>
                  </a:cubicBezTo>
                  <a:cubicBezTo>
                    <a:pt x="937130" y="-29253"/>
                    <a:pt x="1063350" y="28036"/>
                    <a:pt x="1266305" y="0"/>
                  </a:cubicBezTo>
                  <a:cubicBezTo>
                    <a:pt x="1469260" y="-28036"/>
                    <a:pt x="1670020" y="19191"/>
                    <a:pt x="1809007" y="0"/>
                  </a:cubicBezTo>
                  <a:cubicBezTo>
                    <a:pt x="1828826" y="165254"/>
                    <a:pt x="1776713" y="322819"/>
                    <a:pt x="1809007" y="435428"/>
                  </a:cubicBezTo>
                  <a:cubicBezTo>
                    <a:pt x="1665310" y="473952"/>
                    <a:pt x="1501430" y="401321"/>
                    <a:pt x="1392935" y="435428"/>
                  </a:cubicBezTo>
                  <a:cubicBezTo>
                    <a:pt x="1284440" y="469535"/>
                    <a:pt x="1032885" y="415710"/>
                    <a:pt x="940684" y="435428"/>
                  </a:cubicBezTo>
                  <a:cubicBezTo>
                    <a:pt x="848483" y="455146"/>
                    <a:pt x="683931" y="382437"/>
                    <a:pt x="488432" y="435428"/>
                  </a:cubicBezTo>
                  <a:cubicBezTo>
                    <a:pt x="292933" y="488419"/>
                    <a:pt x="105456" y="417871"/>
                    <a:pt x="0" y="435428"/>
                  </a:cubicBezTo>
                  <a:cubicBezTo>
                    <a:pt x="-38660" y="324479"/>
                    <a:pt x="10206" y="159048"/>
                    <a:pt x="0" y="0"/>
                  </a:cubicBezTo>
                  <a:close/>
                </a:path>
                <a:path w="1809007" h="435428" stroke="0" extrusionOk="0">
                  <a:moveTo>
                    <a:pt x="0" y="0"/>
                  </a:moveTo>
                  <a:cubicBezTo>
                    <a:pt x="129131" y="-38842"/>
                    <a:pt x="261620" y="38079"/>
                    <a:pt x="397982" y="0"/>
                  </a:cubicBezTo>
                  <a:cubicBezTo>
                    <a:pt x="534344" y="-38079"/>
                    <a:pt x="646866" y="16593"/>
                    <a:pt x="868323" y="0"/>
                  </a:cubicBezTo>
                  <a:cubicBezTo>
                    <a:pt x="1089780" y="-16593"/>
                    <a:pt x="1124485" y="39352"/>
                    <a:pt x="1302485" y="0"/>
                  </a:cubicBezTo>
                  <a:cubicBezTo>
                    <a:pt x="1480485" y="-39352"/>
                    <a:pt x="1649277" y="52878"/>
                    <a:pt x="1809007" y="0"/>
                  </a:cubicBezTo>
                  <a:cubicBezTo>
                    <a:pt x="1825915" y="163519"/>
                    <a:pt x="1798448" y="291162"/>
                    <a:pt x="1809007" y="435428"/>
                  </a:cubicBezTo>
                  <a:cubicBezTo>
                    <a:pt x="1708314" y="470744"/>
                    <a:pt x="1488550" y="427759"/>
                    <a:pt x="1392935" y="435428"/>
                  </a:cubicBezTo>
                  <a:cubicBezTo>
                    <a:pt x="1297320" y="443097"/>
                    <a:pt x="1090882" y="410419"/>
                    <a:pt x="922594" y="435428"/>
                  </a:cubicBezTo>
                  <a:cubicBezTo>
                    <a:pt x="754306" y="460437"/>
                    <a:pt x="692791" y="399869"/>
                    <a:pt x="524612" y="435428"/>
                  </a:cubicBezTo>
                  <a:cubicBezTo>
                    <a:pt x="356433" y="470987"/>
                    <a:pt x="209018" y="392684"/>
                    <a:pt x="0" y="435428"/>
                  </a:cubicBezTo>
                  <a:cubicBezTo>
                    <a:pt x="-2639" y="323342"/>
                    <a:pt x="25904" y="122576"/>
                    <a:pt x="0" y="0"/>
                  </a:cubicBezTo>
                  <a:close/>
                </a:path>
              </a:pathLst>
            </a:custGeom>
            <a:solidFill>
              <a:schemeClr val="accent2"/>
            </a:solidFill>
            <a:ln>
              <a:solidFill>
                <a:schemeClr val="tx1"/>
              </a:solidFill>
              <a:headEnd type="none" w="med" len="med"/>
              <a:tailEnd type="none" w="med" len="med"/>
              <a:extLst>
                <a:ext uri="{C807C97D-BFC1-408E-A445-0C87EB9F89A2}">
                  <ask:lineSketchStyleProps xmlns:ask="http://schemas.microsoft.com/office/drawing/2018/sketchyshapes" xmlns:p14="http://schemas.microsoft.com/office/powerpoint/2010/main" xmlns:a16="http://schemas.microsoft.com/office/drawing/2014/main" xmlns="" sd="3210222289">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color.png</a:t>
              </a:r>
            </a:p>
          </p:txBody>
        </p:sp>
        <p:sp>
          <p:nvSpPr>
            <p:cNvPr id="8" name="Rectangle 7">
              <a:extLst>
                <a:ext uri="{FF2B5EF4-FFF2-40B4-BE49-F238E27FC236}">
                  <a16:creationId xmlns:a16="http://schemas.microsoft.com/office/drawing/2014/main" id="{A4015072-0C2B-4160-BA74-B013E61DF6BD}"/>
                </a:ext>
              </a:extLst>
            </p:cNvPr>
            <p:cNvSpPr/>
            <p:nvPr/>
          </p:nvSpPr>
          <p:spPr bwMode="auto">
            <a:xfrm>
              <a:off x="1591294" y="4561097"/>
              <a:ext cx="1809007" cy="435428"/>
            </a:xfrm>
            <a:custGeom>
              <a:avLst/>
              <a:gdLst>
                <a:gd name="connsiteX0" fmla="*/ 0 w 1809007"/>
                <a:gd name="connsiteY0" fmla="*/ 0 h 435428"/>
                <a:gd name="connsiteX1" fmla="*/ 416072 w 1809007"/>
                <a:gd name="connsiteY1" fmla="*/ 0 h 435428"/>
                <a:gd name="connsiteX2" fmla="*/ 814053 w 1809007"/>
                <a:gd name="connsiteY2" fmla="*/ 0 h 435428"/>
                <a:gd name="connsiteX3" fmla="*/ 1266305 w 1809007"/>
                <a:gd name="connsiteY3" fmla="*/ 0 h 435428"/>
                <a:gd name="connsiteX4" fmla="*/ 1809007 w 1809007"/>
                <a:gd name="connsiteY4" fmla="*/ 0 h 435428"/>
                <a:gd name="connsiteX5" fmla="*/ 1809007 w 1809007"/>
                <a:gd name="connsiteY5" fmla="*/ 435428 h 435428"/>
                <a:gd name="connsiteX6" fmla="*/ 1356755 w 1809007"/>
                <a:gd name="connsiteY6" fmla="*/ 435428 h 435428"/>
                <a:gd name="connsiteX7" fmla="*/ 868323 w 1809007"/>
                <a:gd name="connsiteY7" fmla="*/ 435428 h 435428"/>
                <a:gd name="connsiteX8" fmla="*/ 416072 w 1809007"/>
                <a:gd name="connsiteY8" fmla="*/ 435428 h 435428"/>
                <a:gd name="connsiteX9" fmla="*/ 0 w 1809007"/>
                <a:gd name="connsiteY9" fmla="*/ 435428 h 435428"/>
                <a:gd name="connsiteX10" fmla="*/ 0 w 1809007"/>
                <a:gd name="connsiteY10" fmla="*/ 0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9007" h="435428" fill="none" extrusionOk="0">
                  <a:moveTo>
                    <a:pt x="0" y="0"/>
                  </a:moveTo>
                  <a:cubicBezTo>
                    <a:pt x="170504" y="-8504"/>
                    <a:pt x="215112" y="41385"/>
                    <a:pt x="416072" y="0"/>
                  </a:cubicBezTo>
                  <a:cubicBezTo>
                    <a:pt x="617032" y="-41385"/>
                    <a:pt x="655508" y="15895"/>
                    <a:pt x="814053" y="0"/>
                  </a:cubicBezTo>
                  <a:cubicBezTo>
                    <a:pt x="972598" y="-15895"/>
                    <a:pt x="1112209" y="17918"/>
                    <a:pt x="1266305" y="0"/>
                  </a:cubicBezTo>
                  <a:cubicBezTo>
                    <a:pt x="1420401" y="-17918"/>
                    <a:pt x="1583124" y="33557"/>
                    <a:pt x="1809007" y="0"/>
                  </a:cubicBezTo>
                  <a:cubicBezTo>
                    <a:pt x="1851112" y="178218"/>
                    <a:pt x="1763902" y="280891"/>
                    <a:pt x="1809007" y="435428"/>
                  </a:cubicBezTo>
                  <a:cubicBezTo>
                    <a:pt x="1603880" y="438151"/>
                    <a:pt x="1515895" y="429827"/>
                    <a:pt x="1356755" y="435428"/>
                  </a:cubicBezTo>
                  <a:cubicBezTo>
                    <a:pt x="1197615" y="441029"/>
                    <a:pt x="1039670" y="409207"/>
                    <a:pt x="868323" y="435428"/>
                  </a:cubicBezTo>
                  <a:cubicBezTo>
                    <a:pt x="696976" y="461649"/>
                    <a:pt x="527282" y="427588"/>
                    <a:pt x="416072" y="435428"/>
                  </a:cubicBezTo>
                  <a:cubicBezTo>
                    <a:pt x="304862" y="443268"/>
                    <a:pt x="96268" y="392720"/>
                    <a:pt x="0" y="435428"/>
                  </a:cubicBezTo>
                  <a:cubicBezTo>
                    <a:pt x="-41996" y="249612"/>
                    <a:pt x="12589" y="119020"/>
                    <a:pt x="0" y="0"/>
                  </a:cubicBezTo>
                  <a:close/>
                </a:path>
                <a:path w="1809007" h="435428" stroke="0" extrusionOk="0">
                  <a:moveTo>
                    <a:pt x="0" y="0"/>
                  </a:moveTo>
                  <a:cubicBezTo>
                    <a:pt x="181604" y="-33402"/>
                    <a:pt x="319256" y="21964"/>
                    <a:pt x="434162" y="0"/>
                  </a:cubicBezTo>
                  <a:cubicBezTo>
                    <a:pt x="549068" y="-21964"/>
                    <a:pt x="780861" y="39035"/>
                    <a:pt x="886413" y="0"/>
                  </a:cubicBezTo>
                  <a:cubicBezTo>
                    <a:pt x="991965" y="-39035"/>
                    <a:pt x="1116759" y="28855"/>
                    <a:pt x="1338665" y="0"/>
                  </a:cubicBezTo>
                  <a:cubicBezTo>
                    <a:pt x="1560571" y="-28855"/>
                    <a:pt x="1583575" y="37982"/>
                    <a:pt x="1809007" y="0"/>
                  </a:cubicBezTo>
                  <a:cubicBezTo>
                    <a:pt x="1823089" y="162772"/>
                    <a:pt x="1760272" y="316785"/>
                    <a:pt x="1809007" y="435428"/>
                  </a:cubicBezTo>
                  <a:cubicBezTo>
                    <a:pt x="1607295" y="445434"/>
                    <a:pt x="1591827" y="396522"/>
                    <a:pt x="1392935" y="435428"/>
                  </a:cubicBezTo>
                  <a:cubicBezTo>
                    <a:pt x="1194043" y="474334"/>
                    <a:pt x="1087088" y="407498"/>
                    <a:pt x="904504" y="435428"/>
                  </a:cubicBezTo>
                  <a:cubicBezTo>
                    <a:pt x="721920" y="463358"/>
                    <a:pt x="526976" y="384005"/>
                    <a:pt x="416072" y="435428"/>
                  </a:cubicBezTo>
                  <a:cubicBezTo>
                    <a:pt x="305168" y="486851"/>
                    <a:pt x="134494" y="397718"/>
                    <a:pt x="0" y="435428"/>
                  </a:cubicBezTo>
                  <a:cubicBezTo>
                    <a:pt x="-22108" y="328626"/>
                    <a:pt x="10447" y="175744"/>
                    <a:pt x="0" y="0"/>
                  </a:cubicBezTo>
                  <a:close/>
                </a:path>
              </a:pathLst>
            </a:custGeom>
            <a:solidFill>
              <a:schemeClr val="accent2"/>
            </a:solidFill>
            <a:ln>
              <a:solidFill>
                <a:schemeClr val="tx1"/>
              </a:solidFill>
              <a:headEnd type="none" w="med" len="med"/>
              <a:tailEnd type="none" w="med" len="med"/>
              <a:extLst>
                <a:ext uri="{C807C97D-BFC1-408E-A445-0C87EB9F89A2}">
                  <ask:lineSketchStyleProps xmlns:ask="http://schemas.microsoft.com/office/drawing/2018/sketchyshapes" xmlns:p14="http://schemas.microsoft.com/office/powerpoint/2010/main" xmlns:a16="http://schemas.microsoft.com/office/drawing/2014/main" xmlns="" sd="575539832">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outline.png</a:t>
              </a:r>
            </a:p>
          </p:txBody>
        </p:sp>
      </p:grpSp>
      <p:sp>
        <p:nvSpPr>
          <p:cNvPr id="9" name="Rectangle 8">
            <a:extLst>
              <a:ext uri="{FF2B5EF4-FFF2-40B4-BE49-F238E27FC236}">
                <a16:creationId xmlns:a16="http://schemas.microsoft.com/office/drawing/2014/main" id="{7B5CC807-EF1F-494E-BE63-2FE9423D9B22}"/>
              </a:ext>
            </a:extLst>
          </p:cNvPr>
          <p:cNvSpPr/>
          <p:nvPr/>
        </p:nvSpPr>
        <p:spPr bwMode="auto">
          <a:xfrm>
            <a:off x="7000563" y="1242447"/>
            <a:ext cx="2743200" cy="31380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2" name="Rectangle 11">
            <a:extLst>
              <a:ext uri="{FF2B5EF4-FFF2-40B4-BE49-F238E27FC236}">
                <a16:creationId xmlns:a16="http://schemas.microsoft.com/office/drawing/2014/main" id="{5DC8856C-E887-496D-BE09-163FAE9AC497}"/>
              </a:ext>
            </a:extLst>
          </p:cNvPr>
          <p:cNvSpPr/>
          <p:nvPr/>
        </p:nvSpPr>
        <p:spPr bwMode="auto">
          <a:xfrm>
            <a:off x="7226194" y="1994064"/>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xmlns:p14="http://schemas.microsoft.com/office/powerpoint/2010/main" xmlns:a16="http://schemas.microsoft.com/office/drawing/2014/main" xmln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Web pages with server side and client side logic</a:t>
            </a:r>
          </a:p>
        </p:txBody>
      </p:sp>
      <p:sp>
        <p:nvSpPr>
          <p:cNvPr id="13" name="Rectangle 12">
            <a:extLst>
              <a:ext uri="{FF2B5EF4-FFF2-40B4-BE49-F238E27FC236}">
                <a16:creationId xmlns:a16="http://schemas.microsoft.com/office/drawing/2014/main" id="{C6600756-7357-4F0A-BF76-EBDEE03D818D}"/>
              </a:ext>
            </a:extLst>
          </p:cNvPr>
          <p:cNvSpPr/>
          <p:nvPr/>
        </p:nvSpPr>
        <p:spPr bwMode="auto">
          <a:xfrm>
            <a:off x="7226194" y="2792687"/>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xmlns:p14="http://schemas.microsoft.com/office/powerpoint/2010/main" xmlns:a16="http://schemas.microsoft.com/office/drawing/2014/main" xmln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Web API—for Bots and business logic</a:t>
            </a:r>
          </a:p>
        </p:txBody>
      </p:sp>
      <p:sp>
        <p:nvSpPr>
          <p:cNvPr id="14" name="Rectangle 13">
            <a:extLst>
              <a:ext uri="{FF2B5EF4-FFF2-40B4-BE49-F238E27FC236}">
                <a16:creationId xmlns:a16="http://schemas.microsoft.com/office/drawing/2014/main" id="{70699E76-9897-48A9-930D-632589F4723D}"/>
              </a:ext>
            </a:extLst>
          </p:cNvPr>
          <p:cNvSpPr/>
          <p:nvPr/>
        </p:nvSpPr>
        <p:spPr bwMode="auto">
          <a:xfrm>
            <a:off x="7226194" y="3594032"/>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xmlns:p14="http://schemas.microsoft.com/office/powerpoint/2010/main" xmlns:a16="http://schemas.microsoft.com/office/drawing/2014/main" xmln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Background jobs</a:t>
            </a:r>
          </a:p>
        </p:txBody>
      </p:sp>
      <p:cxnSp>
        <p:nvCxnSpPr>
          <p:cNvPr id="16" name="Straight Arrow Connector 15">
            <a:extLst>
              <a:ext uri="{FF2B5EF4-FFF2-40B4-BE49-F238E27FC236}">
                <a16:creationId xmlns:a16="http://schemas.microsoft.com/office/drawing/2014/main" id="{70FFA90B-0583-4F52-8A53-9B2FD7B747C3}"/>
              </a:ext>
            </a:extLst>
          </p:cNvPr>
          <p:cNvCxnSpPr>
            <a:cxnSpLocks/>
            <a:stCxn id="6" idx="3"/>
            <a:endCxn id="12" idx="1"/>
          </p:cNvCxnSpPr>
          <p:nvPr/>
        </p:nvCxnSpPr>
        <p:spPr>
          <a:xfrm flipV="1">
            <a:off x="3400301" y="2311235"/>
            <a:ext cx="3825893" cy="430488"/>
          </a:xfrm>
          <a:prstGeom prst="curvedConnector3">
            <a:avLst>
              <a:gd name="adj1" fmla="val 29411"/>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3ED215E-A471-4F96-BA96-A860804DDFD6}"/>
              </a:ext>
            </a:extLst>
          </p:cNvPr>
          <p:cNvSpPr/>
          <p:nvPr/>
        </p:nvSpPr>
        <p:spPr bwMode="auto">
          <a:xfrm>
            <a:off x="4073179" y="3348564"/>
            <a:ext cx="2743200" cy="2946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portal &amp; Outlook Connector portal</a:t>
            </a:r>
          </a:p>
        </p:txBody>
      </p:sp>
      <p:sp>
        <p:nvSpPr>
          <p:cNvPr id="22" name="Rectangle 21">
            <a:extLst>
              <a:ext uri="{FF2B5EF4-FFF2-40B4-BE49-F238E27FC236}">
                <a16:creationId xmlns:a16="http://schemas.microsoft.com/office/drawing/2014/main" id="{36DD9482-2273-44E0-ADB7-087C434D622E}"/>
              </a:ext>
            </a:extLst>
          </p:cNvPr>
          <p:cNvSpPr/>
          <p:nvPr/>
        </p:nvSpPr>
        <p:spPr bwMode="auto">
          <a:xfrm>
            <a:off x="4298810" y="4586824"/>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xmlns:p14="http://schemas.microsoft.com/office/powerpoint/2010/main" xmlns:a16="http://schemas.microsoft.com/office/drawing/2014/main" xmln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Bot Framework channel registrations</a:t>
            </a:r>
          </a:p>
        </p:txBody>
      </p:sp>
      <p:sp>
        <p:nvSpPr>
          <p:cNvPr id="23" name="Rectangle 22">
            <a:extLst>
              <a:ext uri="{FF2B5EF4-FFF2-40B4-BE49-F238E27FC236}">
                <a16:creationId xmlns:a16="http://schemas.microsoft.com/office/drawing/2014/main" id="{A2CD549F-F25A-4CAF-B8F1-680FFD2F80A7}"/>
              </a:ext>
            </a:extLst>
          </p:cNvPr>
          <p:cNvSpPr/>
          <p:nvPr/>
        </p:nvSpPr>
        <p:spPr bwMode="auto">
          <a:xfrm>
            <a:off x="4298810" y="5440973"/>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xmlns:p14="http://schemas.microsoft.com/office/powerpoint/2010/main" xmlns:a16="http://schemas.microsoft.com/office/drawing/2014/main" xmln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Outlook Connector registrations</a:t>
            </a:r>
          </a:p>
        </p:txBody>
      </p:sp>
      <p:cxnSp>
        <p:nvCxnSpPr>
          <p:cNvPr id="18" name="Straight Arrow Connector 17">
            <a:extLst>
              <a:ext uri="{FF2B5EF4-FFF2-40B4-BE49-F238E27FC236}">
                <a16:creationId xmlns:a16="http://schemas.microsoft.com/office/drawing/2014/main" id="{7D9B77CD-17F1-4CA5-BB61-62B6BF8890EE}"/>
              </a:ext>
            </a:extLst>
          </p:cNvPr>
          <p:cNvCxnSpPr>
            <a:cxnSpLocks/>
            <a:stCxn id="6" idx="3"/>
            <a:endCxn id="22" idx="1"/>
          </p:cNvCxnSpPr>
          <p:nvPr/>
        </p:nvCxnSpPr>
        <p:spPr>
          <a:xfrm>
            <a:off x="3400301" y="2741723"/>
            <a:ext cx="898509" cy="2162272"/>
          </a:xfrm>
          <a:prstGeom prst="curvedConnector3">
            <a:avLst>
              <a:gd name="adj1" fmla="val 50000"/>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5">
            <a:extLst>
              <a:ext uri="{FF2B5EF4-FFF2-40B4-BE49-F238E27FC236}">
                <a16:creationId xmlns:a16="http://schemas.microsoft.com/office/drawing/2014/main" id="{0D9F3EE2-3959-445C-9F33-8F1D7DA8477D}"/>
              </a:ext>
            </a:extLst>
          </p:cNvPr>
          <p:cNvCxnSpPr>
            <a:cxnSpLocks/>
            <a:stCxn id="22" idx="3"/>
          </p:cNvCxnSpPr>
          <p:nvPr/>
        </p:nvCxnSpPr>
        <p:spPr>
          <a:xfrm flipV="1">
            <a:off x="6590748" y="2645320"/>
            <a:ext cx="635446" cy="2258675"/>
          </a:xfrm>
          <a:prstGeom prst="curvedConnector2">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15">
            <a:extLst>
              <a:ext uri="{FF2B5EF4-FFF2-40B4-BE49-F238E27FC236}">
                <a16:creationId xmlns:a16="http://schemas.microsoft.com/office/drawing/2014/main" id="{671E9872-76C9-47FD-89B0-58ED4673700E}"/>
              </a:ext>
            </a:extLst>
          </p:cNvPr>
          <p:cNvCxnSpPr>
            <a:cxnSpLocks/>
            <a:stCxn id="6" idx="3"/>
            <a:endCxn id="23" idx="1"/>
          </p:cNvCxnSpPr>
          <p:nvPr/>
        </p:nvCxnSpPr>
        <p:spPr>
          <a:xfrm>
            <a:off x="3400301" y="2741723"/>
            <a:ext cx="898509" cy="3016421"/>
          </a:xfrm>
          <a:prstGeom prst="curvedConnector3">
            <a:avLst>
              <a:gd name="adj1" fmla="val 50000"/>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5">
            <a:extLst>
              <a:ext uri="{FF2B5EF4-FFF2-40B4-BE49-F238E27FC236}">
                <a16:creationId xmlns:a16="http://schemas.microsoft.com/office/drawing/2014/main" id="{7D6BF26E-06EF-494E-B3A1-22BA537D38FA}"/>
              </a:ext>
            </a:extLst>
          </p:cNvPr>
          <p:cNvCxnSpPr>
            <a:cxnSpLocks/>
            <a:stCxn id="14" idx="2"/>
            <a:endCxn id="23" idx="3"/>
          </p:cNvCxnSpPr>
          <p:nvPr/>
        </p:nvCxnSpPr>
        <p:spPr>
          <a:xfrm rot="5400000">
            <a:off x="6716571" y="4102551"/>
            <a:ext cx="1529771" cy="1781415"/>
          </a:xfrm>
          <a:prstGeom prst="curvedConnector2">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763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Share a sales report</a:t>
            </a:r>
          </a:p>
        </p:txBody>
      </p:sp>
      <p:pic>
        <p:nvPicPr>
          <p:cNvPr id="6" name="Picture 5" descr="Microsoft Teams window with General activity window open with popup window open containing dropdown menu.">
            <a:extLst>
              <a:ext uri="{FF2B5EF4-FFF2-40B4-BE49-F238E27FC236}">
                <a16:creationId xmlns:a16="http://schemas.microsoft.com/office/drawing/2014/main" id="{CD4097B9-51D9-4B57-BC69-6AA13547430F}"/>
              </a:ext>
            </a:extLst>
          </p:cNvPr>
          <p:cNvPicPr>
            <a:picLocks noChangeAspect="1"/>
          </p:cNvPicPr>
          <p:nvPr/>
        </p:nvPicPr>
        <p:blipFill>
          <a:blip r:embed="rId3"/>
          <a:srcRect/>
          <a:stretch/>
        </p:blipFill>
        <p:spPr>
          <a:xfrm>
            <a:off x="668517" y="1354075"/>
            <a:ext cx="8423788" cy="4738381"/>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73280" y="1354075"/>
            <a:ext cx="2818720" cy="938719"/>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2010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7654944"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icrosoft Teams window with General activity window open">
            <a:extLst>
              <a:ext uri="{FF2B5EF4-FFF2-40B4-BE49-F238E27FC236}">
                <a16:creationId xmlns:a16="http://schemas.microsoft.com/office/drawing/2014/main" id="{AEF2CFB7-4FCD-45F7-97FD-D517C13BEA8F}"/>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5"/>
            <a:ext cx="2818720" cy="2277547"/>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Compose with card</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1252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AEF2CFB7-4FCD-45F7-97FD-D517C13BEA8F}"/>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0" name="Rectangle 9">
            <a:extLst>
              <a:ext uri="{FF2B5EF4-FFF2-40B4-BE49-F238E27FC236}">
                <a16:creationId xmlns:a16="http://schemas.microsoft.com/office/drawing/2014/main" id="{A8F4D7FB-6D0E-418E-A8ED-88D32EC2821B}"/>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Microsoft Teams window with General activity window open">
            <a:extLst>
              <a:ext uri="{FF2B5EF4-FFF2-40B4-BE49-F238E27FC236}">
                <a16:creationId xmlns:a16="http://schemas.microsoft.com/office/drawing/2014/main" id="{F1421046-DF61-43EC-B018-6B4A65415A9A}"/>
              </a:ext>
            </a:extLst>
          </p:cNvPr>
          <p:cNvPicPr>
            <a:picLocks noChangeAspect="1"/>
          </p:cNvPicPr>
          <p:nvPr/>
        </p:nvPicPr>
        <p:blipFill>
          <a:blip r:embed="rId5"/>
          <a:srcRect/>
          <a:stretch/>
        </p:blipFill>
        <p:spPr>
          <a:xfrm>
            <a:off x="1165563" y="2287584"/>
            <a:ext cx="6858000" cy="3857625"/>
          </a:xfrm>
          <a:prstGeom prst="rect">
            <a:avLst/>
          </a:prstGeom>
        </p:spPr>
      </p:pic>
      <p:pic>
        <p:nvPicPr>
          <p:cNvPr id="13" name="Picture 12" descr="Mobile phone showing conversation within Microsoft Teams">
            <a:extLst>
              <a:ext uri="{FF2B5EF4-FFF2-40B4-BE49-F238E27FC236}">
                <a16:creationId xmlns:a16="http://schemas.microsoft.com/office/drawing/2014/main" id="{D6167A7B-E6BE-4014-9D64-AD569DF381FB}"/>
              </a:ext>
            </a:extLst>
          </p:cNvPr>
          <p:cNvPicPr>
            <a:picLocks noChangeAspect="1"/>
          </p:cNvPicPr>
          <p:nvPr/>
        </p:nvPicPr>
        <p:blipFill>
          <a:blip r:embed="rId6"/>
          <a:srcRect/>
          <a:stretch/>
        </p:blipFill>
        <p:spPr>
          <a:xfrm>
            <a:off x="7030404" y="3491632"/>
            <a:ext cx="1411197" cy="2909168"/>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3862596"/>
          </a:xfrm>
          <a:prstGeom prst="rect">
            <a:avLst/>
          </a:prstGeom>
          <a:noFill/>
        </p:spPr>
        <p:txBody>
          <a:bodyPr wrap="square" rtlCol="0">
            <a:spAutoFit/>
          </a:bodyPr>
          <a:lstStyle/>
          <a:p>
            <a:r>
              <a:rPr lang="en-US" b="1" dirty="0">
                <a:solidFill>
                  <a:srgbClr val="4B53BC"/>
                </a:solidFill>
                <a:latin typeface="Segoe UI Semibold" panose="020B0502040204020203" pitchFamily="34" charset="0"/>
                <a:cs typeface="Segoe UI Semibold" panose="020B0502040204020203" pitchFamily="34" charset="0"/>
              </a:rPr>
              <a:t>Message extensions</a:t>
            </a:r>
          </a:p>
          <a:p>
            <a:endParaRPr lang="en-US" sz="500" b="1" dirty="0">
              <a:solidFill>
                <a:srgbClr val="6262A9"/>
              </a:solidFill>
              <a:latin typeface="Segoe UI Semibold" panose="020B0502040204020203" pitchFamily="34" charset="0"/>
              <a:cs typeface="Segoe UI Semibold" panose="020B0502040204020203" pitchFamily="34" charset="0"/>
            </a:endParaRPr>
          </a:p>
          <a:p>
            <a:r>
              <a:rPr lang="en-US" sz="1600" dirty="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n-US" b="1" dirty="0">
                <a:solidFill>
                  <a:srgbClr val="4B53BC"/>
                </a:solidFill>
                <a:latin typeface="Segoe UI Semibold" panose="020B0502040204020203" pitchFamily="34" charset="0"/>
                <a:cs typeface="Segoe UI Semibold" panose="020B0502040204020203" pitchFamily="34" charset="0"/>
              </a:rPr>
              <a:t>Compose with card</a:t>
            </a:r>
          </a:p>
          <a:p>
            <a:endParaRPr lang="en-US" sz="500" b="1" dirty="0">
              <a:solidFill>
                <a:srgbClr val="6262A9"/>
              </a:solidFill>
              <a:latin typeface="Segoe UI Semibold" panose="020B0502040204020203" pitchFamily="34" charset="0"/>
              <a:cs typeface="Segoe UI Semibold" panose="020B0502040204020203" pitchFamily="34" charset="0"/>
            </a:endParaRPr>
          </a:p>
          <a:p>
            <a:r>
              <a:rPr lang="en-US" sz="1600" dirty="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n-US" b="1" dirty="0">
                <a:solidFill>
                  <a:srgbClr val="4B53BC"/>
                </a:solidFill>
                <a:latin typeface="Segoe UI Semibold" panose="020B0502040204020203" pitchFamily="34" charset="0"/>
                <a:cs typeface="Segoe UI Semibold" panose="020B0502040204020203" pitchFamily="34" charset="0"/>
              </a:rPr>
              <a:t>Share to team</a:t>
            </a:r>
          </a:p>
          <a:p>
            <a:endParaRPr lang="en-US" sz="500" b="1" dirty="0">
              <a:solidFill>
                <a:srgbClr val="6262A9"/>
              </a:solidFill>
              <a:latin typeface="Segoe UI Semibold" panose="020B0502040204020203" pitchFamily="34" charset="0"/>
              <a:cs typeface="Segoe UI Semibold" panose="020B0502040204020203" pitchFamily="34" charset="0"/>
            </a:endParaRPr>
          </a:p>
          <a:p>
            <a:r>
              <a:rPr lang="en-US" sz="1600" dirty="0">
                <a:solidFill>
                  <a:schemeClr val="bg2">
                    <a:lumMod val="25000"/>
                  </a:schemeClr>
                </a:solidFill>
                <a:latin typeface="Segoe UI" panose="020B0502040204020203" pitchFamily="34" charset="0"/>
                <a:cs typeface="Segoe UI" panose="020B0502040204020203" pitchFamily="34" charset="0"/>
              </a:rPr>
              <a:t>Now everyone can see the summary, open a link to your content or take immediate action right from the chat.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4183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E29B-F9BF-46BB-9036-B44572702B47}"/>
              </a:ext>
            </a:extLst>
          </p:cNvPr>
          <p:cNvSpPr>
            <a:spLocks noGrp="1"/>
          </p:cNvSpPr>
          <p:nvPr>
            <p:ph type="title"/>
          </p:nvPr>
        </p:nvSpPr>
        <p:spPr>
          <a:xfrm>
            <a:off x="426425" y="2926079"/>
            <a:ext cx="7477989" cy="1793271"/>
          </a:xfrm>
        </p:spPr>
        <p:txBody>
          <a:bodyPr/>
          <a:lstStyle/>
          <a:p>
            <a:r>
              <a:rPr lang="en-AU" sz="4400"/>
              <a:t>Demo </a:t>
            </a:r>
            <a:br>
              <a:rPr lang="en-AU" sz="4400"/>
            </a:br>
            <a:r>
              <a:rPr lang="en-AU" sz="4400"/>
              <a:t>Message Extension</a:t>
            </a:r>
          </a:p>
        </p:txBody>
      </p:sp>
    </p:spTree>
    <p:extLst>
      <p:ext uri="{BB962C8B-B14F-4D97-AF65-F5344CB8AC3E}">
        <p14:creationId xmlns:p14="http://schemas.microsoft.com/office/powerpoint/2010/main" val="1957993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495167-8FCC-4093-B254-326472EE9D23}"/>
              </a:ext>
            </a:extLst>
          </p:cNvPr>
          <p:cNvSpPr txBox="1">
            <a:spLocks/>
          </p:cNvSpPr>
          <p:nvPr/>
        </p:nvSpPr>
        <p:spPr>
          <a:xfrm>
            <a:off x="866634" y="439675"/>
            <a:ext cx="10021106" cy="5509200"/>
          </a:xfrm>
          <a:prstGeom prst="rect">
            <a:avLst/>
          </a:prstGeom>
          <a:noFill/>
        </p:spPr>
        <p:txBody>
          <a:bodyPr wrap="square" rtlCol="0">
            <a:spAutoFit/>
          </a:bodyPr>
          <a:lstStyle/>
          <a:p>
            <a:r>
              <a:rPr lang="en-US" sz="1600" dirty="0">
                <a:solidFill>
                  <a:schemeClr val="bg2">
                    <a:lumMod val="25000"/>
                  </a:schemeClr>
                </a:solidFill>
                <a:latin typeface="Segoe UI" panose="020B0502040204020203" pitchFamily="34" charset="0"/>
                <a:cs typeface="Segoe UI" panose="020B0502040204020203" pitchFamily="34" charset="0"/>
              </a:rPr>
              <a:t>Install yo (Yeoman), gulp-cli (Gulp global command line interface) and typescript (Typescript compiler) globally using NPM</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s-ES" sz="1600" dirty="0" err="1">
                <a:solidFill>
                  <a:schemeClr val="bg2">
                    <a:lumMod val="25000"/>
                  </a:schemeClr>
                </a:solidFill>
                <a:latin typeface="Segoe UI" panose="020B0502040204020203" pitchFamily="34" charset="0"/>
                <a:cs typeface="Segoe UI" panose="020B0502040204020203" pitchFamily="34" charset="0"/>
              </a:rPr>
              <a:t>npm</a:t>
            </a:r>
            <a:r>
              <a:rPr lang="es-ES" sz="1600" dirty="0">
                <a:solidFill>
                  <a:schemeClr val="bg2">
                    <a:lumMod val="25000"/>
                  </a:schemeClr>
                </a:solidFill>
                <a:latin typeface="Segoe UI" panose="020B0502040204020203" pitchFamily="34" charset="0"/>
                <a:cs typeface="Segoe UI" panose="020B0502040204020203" pitchFamily="34" charset="0"/>
              </a:rPr>
              <a:t> </a:t>
            </a:r>
            <a:r>
              <a:rPr lang="es-ES" sz="1600" dirty="0" err="1">
                <a:solidFill>
                  <a:schemeClr val="bg2">
                    <a:lumMod val="25000"/>
                  </a:schemeClr>
                </a:solidFill>
                <a:latin typeface="Segoe UI" panose="020B0502040204020203" pitchFamily="34" charset="0"/>
                <a:cs typeface="Segoe UI" panose="020B0502040204020203" pitchFamily="34" charset="0"/>
              </a:rPr>
              <a:t>install</a:t>
            </a:r>
            <a:r>
              <a:rPr lang="es-ES" sz="1600" dirty="0">
                <a:solidFill>
                  <a:schemeClr val="bg2">
                    <a:lumMod val="25000"/>
                  </a:schemeClr>
                </a:solidFill>
                <a:latin typeface="Segoe UI" panose="020B0502040204020203" pitchFamily="34" charset="0"/>
                <a:cs typeface="Segoe UI" panose="020B0502040204020203" pitchFamily="34" charset="0"/>
              </a:rPr>
              <a:t> yo </a:t>
            </a:r>
            <a:r>
              <a:rPr lang="es-ES" sz="1600" dirty="0" err="1">
                <a:solidFill>
                  <a:schemeClr val="bg2">
                    <a:lumMod val="25000"/>
                  </a:schemeClr>
                </a:solidFill>
                <a:latin typeface="Segoe UI" panose="020B0502040204020203" pitchFamily="34" charset="0"/>
                <a:cs typeface="Segoe UI" panose="020B0502040204020203" pitchFamily="34" charset="0"/>
              </a:rPr>
              <a:t>gulp-cli</a:t>
            </a:r>
            <a:r>
              <a:rPr lang="es-ES" sz="1600" dirty="0">
                <a:solidFill>
                  <a:schemeClr val="bg2">
                    <a:lumMod val="25000"/>
                  </a:schemeClr>
                </a:solidFill>
                <a:latin typeface="Segoe UI" panose="020B0502040204020203" pitchFamily="34" charset="0"/>
                <a:cs typeface="Segoe UI" panose="020B0502040204020203" pitchFamily="34" charset="0"/>
              </a:rPr>
              <a:t> </a:t>
            </a:r>
            <a:r>
              <a:rPr lang="es-ES" sz="1600" dirty="0" err="1">
                <a:solidFill>
                  <a:schemeClr val="bg2">
                    <a:lumMod val="25000"/>
                  </a:schemeClr>
                </a:solidFill>
                <a:latin typeface="Segoe UI" panose="020B0502040204020203" pitchFamily="34" charset="0"/>
                <a:cs typeface="Segoe UI" panose="020B0502040204020203" pitchFamily="34" charset="0"/>
              </a:rPr>
              <a:t>typescript</a:t>
            </a:r>
            <a:r>
              <a:rPr lang="es-ES" sz="1600" dirty="0">
                <a:solidFill>
                  <a:schemeClr val="bg2">
                    <a:lumMod val="25000"/>
                  </a:schemeClr>
                </a:solidFill>
                <a:latin typeface="Segoe UI" panose="020B0502040204020203" pitchFamily="34" charset="0"/>
                <a:cs typeface="Segoe UI" panose="020B0502040204020203" pitchFamily="34" charset="0"/>
              </a:rPr>
              <a:t> –global</a:t>
            </a:r>
          </a:p>
          <a:p>
            <a:endParaRPr lang="es-ES" sz="1600" dirty="0">
              <a:solidFill>
                <a:schemeClr val="bg2">
                  <a:lumMod val="25000"/>
                </a:schemeClr>
              </a:solidFill>
              <a:latin typeface="Segoe UI" panose="020B0502040204020203" pitchFamily="34" charset="0"/>
              <a:cs typeface="Segoe UI" panose="020B0502040204020203" pitchFamily="34" charset="0"/>
            </a:endParaRPr>
          </a:p>
          <a:p>
            <a:r>
              <a:rPr lang="en-US" sz="1600" dirty="0">
                <a:solidFill>
                  <a:schemeClr val="bg2">
                    <a:lumMod val="25000"/>
                  </a:schemeClr>
                </a:solidFill>
                <a:latin typeface="Segoe UI" panose="020B0502040204020203" pitchFamily="34" charset="0"/>
                <a:cs typeface="Segoe UI" panose="020B0502040204020203" pitchFamily="34" charset="0"/>
              </a:rPr>
              <a:t>Install generator-teams globally using NPM.</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n-US" sz="1600" dirty="0" err="1">
                <a:solidFill>
                  <a:schemeClr val="bg2">
                    <a:lumMod val="25000"/>
                  </a:schemeClr>
                </a:solidFill>
                <a:latin typeface="Segoe UI" panose="020B0502040204020203" pitchFamily="34" charset="0"/>
                <a:cs typeface="Segoe UI" panose="020B0502040204020203" pitchFamily="34" charset="0"/>
              </a:rPr>
              <a:t>npm</a:t>
            </a:r>
            <a:r>
              <a:rPr lang="en-US" sz="1600" dirty="0">
                <a:solidFill>
                  <a:schemeClr val="bg2">
                    <a:lumMod val="25000"/>
                  </a:schemeClr>
                </a:solidFill>
                <a:latin typeface="Segoe UI" panose="020B0502040204020203" pitchFamily="34" charset="0"/>
                <a:cs typeface="Segoe UI" panose="020B0502040204020203" pitchFamily="34" charset="0"/>
              </a:rPr>
              <a:t> install generator-teams –global</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n-US" sz="1600" dirty="0">
                <a:solidFill>
                  <a:schemeClr val="bg2">
                    <a:lumMod val="25000"/>
                  </a:schemeClr>
                </a:solidFill>
                <a:latin typeface="Segoe UI" panose="020B0502040204020203" pitchFamily="34" charset="0"/>
                <a:cs typeface="Segoe UI" panose="020B0502040204020203" pitchFamily="34" charset="0"/>
              </a:rPr>
              <a:t>yo teams</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n-US" sz="1600" dirty="0">
                <a:solidFill>
                  <a:schemeClr val="bg2">
                    <a:lumMod val="25000"/>
                  </a:schemeClr>
                </a:solidFill>
                <a:latin typeface="Segoe UI" panose="020B0502040204020203" pitchFamily="34" charset="0"/>
                <a:cs typeface="Segoe UI" panose="020B0502040204020203" pitchFamily="34" charset="0"/>
              </a:rPr>
              <a:t>gulp build</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n-US" sz="1600" dirty="0">
                <a:solidFill>
                  <a:schemeClr val="bg2">
                    <a:lumMod val="25000"/>
                  </a:schemeClr>
                </a:solidFill>
                <a:latin typeface="Segoe UI" panose="020B0502040204020203" pitchFamily="34" charset="0"/>
                <a:cs typeface="Segoe UI" panose="020B0502040204020203" pitchFamily="34" charset="0"/>
              </a:rPr>
              <a:t>code .</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n-US" sz="1600" dirty="0">
                <a:solidFill>
                  <a:schemeClr val="bg2">
                    <a:lumMod val="25000"/>
                  </a:schemeClr>
                </a:solidFill>
                <a:latin typeface="Segoe UI" panose="020B0502040204020203" pitchFamily="34" charset="0"/>
                <a:cs typeface="Segoe UI" panose="020B0502040204020203" pitchFamily="34" charset="0"/>
              </a:rPr>
              <a:t>Bot Channel Registration in Azure</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n-US" sz="1600" dirty="0">
                <a:solidFill>
                  <a:schemeClr val="bg2">
                    <a:lumMod val="25000"/>
                  </a:schemeClr>
                </a:solidFill>
                <a:latin typeface="Segoe UI" panose="020B0502040204020203" pitchFamily="34" charset="0"/>
                <a:cs typeface="Segoe UI" panose="020B0502040204020203" pitchFamily="34" charset="0"/>
              </a:rPr>
              <a:t>gulp </a:t>
            </a:r>
            <a:r>
              <a:rPr lang="en-US" sz="1600" dirty="0" err="1">
                <a:solidFill>
                  <a:schemeClr val="bg2">
                    <a:lumMod val="25000"/>
                  </a:schemeClr>
                </a:solidFill>
                <a:latin typeface="Segoe UI" panose="020B0502040204020203" pitchFamily="34" charset="0"/>
                <a:cs typeface="Segoe UI" panose="020B0502040204020203" pitchFamily="34" charset="0"/>
              </a:rPr>
              <a:t>ngrok</a:t>
            </a:r>
            <a:r>
              <a:rPr lang="en-US" sz="1600" dirty="0">
                <a:solidFill>
                  <a:schemeClr val="bg2">
                    <a:lumMod val="25000"/>
                  </a:schemeClr>
                </a:solidFill>
                <a:latin typeface="Segoe UI" panose="020B0502040204020203" pitchFamily="34" charset="0"/>
                <a:cs typeface="Segoe UI" panose="020B0502040204020203" pitchFamily="34" charset="0"/>
              </a:rPr>
              <a:t>-serve --debug --no-linting</a:t>
            </a:r>
          </a:p>
          <a:p>
            <a:endParaRPr lang="en-US" sz="1600" dirty="0">
              <a:solidFill>
                <a:schemeClr val="bg2">
                  <a:lumMod val="25000"/>
                </a:schemeClr>
              </a:solidFill>
              <a:latin typeface="Segoe UI" panose="020B0502040204020203" pitchFamily="34" charset="0"/>
              <a:cs typeface="Segoe UI" panose="020B0502040204020203" pitchFamily="34" charset="0"/>
            </a:endParaRPr>
          </a:p>
          <a:p>
            <a:r>
              <a:rPr lang="en-US" sz="1600" dirty="0" err="1">
                <a:solidFill>
                  <a:schemeClr val="bg2">
                    <a:lumMod val="25000"/>
                  </a:schemeClr>
                </a:solidFill>
                <a:latin typeface="Segoe UI" panose="020B0502040204020203" pitchFamily="34" charset="0"/>
                <a:cs typeface="Segoe UI" panose="020B0502040204020203" pitchFamily="34" charset="0"/>
              </a:rPr>
              <a:t>ngrok</a:t>
            </a:r>
            <a:r>
              <a:rPr lang="en-US" sz="1600" dirty="0">
                <a:solidFill>
                  <a:schemeClr val="bg2">
                    <a:lumMod val="25000"/>
                  </a:schemeClr>
                </a:solidFill>
                <a:latin typeface="Segoe UI" panose="020B0502040204020203" pitchFamily="34" charset="0"/>
                <a:cs typeface="Segoe UI" panose="020B0502040204020203" pitchFamily="34" charset="0"/>
              </a:rPr>
              <a:t> http 5000 --host-header=localhost:5000</a:t>
            </a:r>
          </a:p>
          <a:p>
            <a:r>
              <a:rPr lang="en-US" sz="1600" dirty="0">
                <a:solidFill>
                  <a:schemeClr val="bg2">
                    <a:lumMod val="25000"/>
                  </a:schemeClr>
                </a:solidFill>
                <a:latin typeface="Segoe UI" panose="020B0502040204020203" pitchFamily="34" charset="0"/>
                <a:cs typeface="Segoe UI" panose="020B0502040204020203" pitchFamily="34" charset="0"/>
              </a:rPr>
              <a:t>node getBooks.js</a:t>
            </a:r>
          </a:p>
          <a:p>
            <a:endParaRPr lang="en-US" sz="1600" dirty="0">
              <a:solidFill>
                <a:schemeClr val="bg2">
                  <a:lumMod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398345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idx="4294967295"/>
          </p:nvPr>
        </p:nvSpPr>
        <p:spPr>
          <a:xfrm>
            <a:off x="3262746" y="2924246"/>
            <a:ext cx="5666509" cy="504754"/>
          </a:xfrm>
        </p:spPr>
        <p:txBody>
          <a:bodyPr>
            <a:noAutofit/>
          </a:bodyPr>
          <a:lstStyle/>
          <a:p>
            <a:r>
              <a:rPr lang="es-ES" sz="6600" dirty="0" err="1">
                <a:solidFill>
                  <a:srgbClr val="002060"/>
                </a:solidFill>
                <a:latin typeface="Quicksand"/>
              </a:rPr>
              <a:t>Any</a:t>
            </a:r>
            <a:r>
              <a:rPr lang="es-ES" sz="6600" dirty="0">
                <a:solidFill>
                  <a:srgbClr val="002060"/>
                </a:solidFill>
                <a:latin typeface="Quicksand"/>
              </a:rPr>
              <a:t> </a:t>
            </a:r>
            <a:r>
              <a:rPr lang="es-ES" sz="6600" dirty="0" err="1">
                <a:solidFill>
                  <a:srgbClr val="002060"/>
                </a:solidFill>
                <a:latin typeface="Quicksand"/>
              </a:rPr>
              <a:t>Questions</a:t>
            </a:r>
            <a:r>
              <a:rPr lang="es-ES" sz="6600" dirty="0">
                <a:solidFill>
                  <a:srgbClr val="002060"/>
                </a:solidFill>
                <a:latin typeface="Quicksand"/>
              </a:rPr>
              <a:t>?</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p:txBody>
          <a:bodyPr/>
          <a:lstStyle/>
          <a:p>
            <a:endParaRPr lang="es-ES" dirty="0"/>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endParaRPr lang="es-ES"/>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endParaRPr lang="es-ES"/>
          </a:p>
        </p:txBody>
      </p:sp>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p:txBody>
          <a:bodyPr/>
          <a:lstStyle/>
          <a:p>
            <a:endParaRPr lang="es-ES"/>
          </a:p>
        </p:txBody>
      </p:sp>
      <p:sp>
        <p:nvSpPr>
          <p:cNvPr id="8" name="Marcador de texto 7">
            <a:extLst>
              <a:ext uri="{FF2B5EF4-FFF2-40B4-BE49-F238E27FC236}">
                <a16:creationId xmlns:a16="http://schemas.microsoft.com/office/drawing/2014/main" id="{B5A653BA-DCA7-4396-B752-FF12285E0B37}"/>
              </a:ext>
            </a:extLst>
          </p:cNvPr>
          <p:cNvSpPr>
            <a:spLocks noGrp="1"/>
          </p:cNvSpPr>
          <p:nvPr>
            <p:ph type="body" sz="quarter" idx="17"/>
          </p:nvPr>
        </p:nvSpPr>
        <p:spPr/>
        <p:txBody>
          <a:bodyPr/>
          <a:lstStyle/>
          <a:p>
            <a:endParaRPr lang="es-ES"/>
          </a:p>
        </p:txBody>
      </p:sp>
      <p:grpSp>
        <p:nvGrpSpPr>
          <p:cNvPr id="4" name="Group 3">
            <a:extLst>
              <a:ext uri="{FF2B5EF4-FFF2-40B4-BE49-F238E27FC236}">
                <a16:creationId xmlns:a16="http://schemas.microsoft.com/office/drawing/2014/main" id="{8F14A71B-0209-46BB-9DAF-DECE1B0F333E}"/>
              </a:ext>
            </a:extLst>
          </p:cNvPr>
          <p:cNvGrpSpPr/>
          <p:nvPr/>
        </p:nvGrpSpPr>
        <p:grpSpPr>
          <a:xfrm>
            <a:off x="2247864" y="5038477"/>
            <a:ext cx="7696273" cy="1208868"/>
            <a:chOff x="3067434" y="5038477"/>
            <a:chExt cx="7696273" cy="1208868"/>
          </a:xfrm>
        </p:grpSpPr>
        <p:pic>
          <p:nvPicPr>
            <p:cNvPr id="20" name="Imagen 3">
              <a:extLst>
                <a:ext uri="{FF2B5EF4-FFF2-40B4-BE49-F238E27FC236}">
                  <a16:creationId xmlns:a16="http://schemas.microsoft.com/office/drawing/2014/main" id="{C5C52842-2409-4B59-ACA1-7C515658C6E5}"/>
                </a:ext>
              </a:extLst>
            </p:cNvPr>
            <p:cNvPicPr>
              <a:picLocks noChangeAspect="1"/>
            </p:cNvPicPr>
            <p:nvPr/>
          </p:nvPicPr>
          <p:blipFill>
            <a:blip r:embed="rId2"/>
            <a:stretch>
              <a:fillRect/>
            </a:stretch>
          </p:blipFill>
          <p:spPr>
            <a:xfrm>
              <a:off x="3067434" y="5450827"/>
              <a:ext cx="2588686" cy="796518"/>
            </a:xfrm>
            <a:prstGeom prst="rect">
              <a:avLst/>
            </a:prstGeom>
          </p:spPr>
        </p:pic>
        <p:pic>
          <p:nvPicPr>
            <p:cNvPr id="13" name="Picture 12" descr="A close up of a sign&#10;&#10;Description automatically generated">
              <a:extLst>
                <a:ext uri="{FF2B5EF4-FFF2-40B4-BE49-F238E27FC236}">
                  <a16:creationId xmlns:a16="http://schemas.microsoft.com/office/drawing/2014/main" id="{00985F74-F919-4476-BFC8-22C7EFD2E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947" y="5038477"/>
              <a:ext cx="4561760" cy="1208868"/>
            </a:xfrm>
            <a:prstGeom prst="rect">
              <a:avLst/>
            </a:prstGeom>
          </p:spPr>
        </p:pic>
      </p:grpSp>
    </p:spTree>
    <p:extLst>
      <p:ext uri="{BB962C8B-B14F-4D97-AF65-F5344CB8AC3E}">
        <p14:creationId xmlns:p14="http://schemas.microsoft.com/office/powerpoint/2010/main" val="40952168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3">
            <a:extLst>
              <a:ext uri="{FF2B5EF4-FFF2-40B4-BE49-F238E27FC236}">
                <a16:creationId xmlns:a16="http://schemas.microsoft.com/office/drawing/2014/main" id="{1EF261F9-12B4-48C1-80C2-A2F33B306EB9}"/>
              </a:ext>
            </a:extLst>
          </p:cNvPr>
          <p:cNvPicPr>
            <a:picLocks noChangeAspect="1"/>
          </p:cNvPicPr>
          <p:nvPr/>
        </p:nvPicPr>
        <p:blipFill>
          <a:blip r:embed="rId2"/>
          <a:stretch>
            <a:fillRect/>
          </a:stretch>
        </p:blipFill>
        <p:spPr>
          <a:xfrm>
            <a:off x="1631497" y="2302184"/>
            <a:ext cx="3662156" cy="1126816"/>
          </a:xfrm>
          <a:prstGeom prst="rect">
            <a:avLst/>
          </a:prstGeom>
        </p:spPr>
      </p:pic>
      <p:pic>
        <p:nvPicPr>
          <p:cNvPr id="3" name="Picture 2" descr="A close up of a sign&#10;&#10;Description automatically generated">
            <a:extLst>
              <a:ext uri="{FF2B5EF4-FFF2-40B4-BE49-F238E27FC236}">
                <a16:creationId xmlns:a16="http://schemas.microsoft.com/office/drawing/2014/main" id="{8386A901-67E7-4A83-AC74-AA777F55D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204" y="3185092"/>
            <a:ext cx="6143761" cy="1628099"/>
          </a:xfrm>
          <a:prstGeom prst="rect">
            <a:avLst/>
          </a:prstGeom>
        </p:spPr>
      </p:pic>
      <p:sp>
        <p:nvSpPr>
          <p:cNvPr id="21" name="CuadroTexto 26">
            <a:extLst>
              <a:ext uri="{FF2B5EF4-FFF2-40B4-BE49-F238E27FC236}">
                <a16:creationId xmlns:a16="http://schemas.microsoft.com/office/drawing/2014/main" id="{1CFB517B-2596-4B10-A211-CD1305453B42}"/>
              </a:ext>
            </a:extLst>
          </p:cNvPr>
          <p:cNvSpPr txBox="1"/>
          <p:nvPr/>
        </p:nvSpPr>
        <p:spPr>
          <a:xfrm>
            <a:off x="4837853" y="183084"/>
            <a:ext cx="2708599" cy="692497"/>
          </a:xfrm>
          <a:prstGeom prst="rect">
            <a:avLst/>
          </a:prstGeom>
          <a:noFill/>
        </p:spPr>
        <p:txBody>
          <a:bodyPr wrap="square" lIns="0" tIns="0" rIns="0" bIns="0" rtlCol="0">
            <a:spAutoFit/>
          </a:bodyPr>
          <a:lstStyle/>
          <a:p>
            <a:pPr algn="l"/>
            <a:r>
              <a:rPr lang="es-ES" sz="4500" b="1" u="sng" dirty="0">
                <a:solidFill>
                  <a:srgbClr val="002060"/>
                </a:solidFill>
                <a:latin typeface="Quicksand" pitchFamily="2" charset="0"/>
              </a:rPr>
              <a:t>Sponsors</a:t>
            </a:r>
          </a:p>
        </p:txBody>
      </p:sp>
    </p:spTree>
    <p:extLst>
      <p:ext uri="{BB962C8B-B14F-4D97-AF65-F5344CB8AC3E}">
        <p14:creationId xmlns:p14="http://schemas.microsoft.com/office/powerpoint/2010/main" val="294208118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574FC75-132F-4C0E-AEC9-2DF5523EBE7A}"/>
              </a:ext>
            </a:extLst>
          </p:cNvPr>
          <p:cNvSpPr/>
          <p:nvPr/>
        </p:nvSpPr>
        <p:spPr>
          <a:xfrm>
            <a:off x="0" y="0"/>
            <a:ext cx="8748534" cy="685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6D287CFE-036B-4853-9771-54BAB348E17F}"/>
              </a:ext>
            </a:extLst>
          </p:cNvPr>
          <p:cNvSpPr txBox="1">
            <a:spLocks/>
          </p:cNvSpPr>
          <p:nvPr/>
        </p:nvSpPr>
        <p:spPr>
          <a:xfrm>
            <a:off x="2167319" y="2247586"/>
            <a:ext cx="3805000" cy="50815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37373"/>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srgbClr val="737373"/>
                </a:solidFill>
                <a:effectLst/>
                <a:uLnTx/>
                <a:uFillTx/>
                <a:latin typeface="Calibri" panose="020F0502020204030204"/>
                <a:ea typeface="+mn-ea"/>
                <a:cs typeface="+mn-cs"/>
              </a:rPr>
              <a:t>jenkinsns</a:t>
            </a:r>
            <a:endParaRPr kumimoji="0" lang="en-US" sz="1800" b="0" i="0" u="none" strike="noStrike" kern="1200" cap="none" spc="0" normalizeH="0" baseline="0" noProof="0" dirty="0">
              <a:ln>
                <a:noFill/>
              </a:ln>
              <a:solidFill>
                <a:srgbClr val="737373"/>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007056E-ECCA-4DFA-A0A2-9891E44C9862}"/>
              </a:ext>
            </a:extLst>
          </p:cNvPr>
          <p:cNvSpPr txBox="1">
            <a:spLocks/>
          </p:cNvSpPr>
          <p:nvPr/>
        </p:nvSpPr>
        <p:spPr>
          <a:xfrm>
            <a:off x="382344" y="0"/>
            <a:ext cx="11809656" cy="553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124548"/>
                </a:solidFill>
                <a:effectLst/>
                <a:uLnTx/>
                <a:uFillTx/>
                <a:latin typeface="Calibri Light" panose="020F0302020204030204"/>
                <a:ea typeface="+mj-ea"/>
                <a:cs typeface="+mj-cs"/>
              </a:rPr>
              <a:t>Hi! I am Jenkins NS</a:t>
            </a:r>
            <a:endParaRPr kumimoji="0" lang="en-GB" sz="4000" b="0" i="0" u="none" strike="noStrike" kern="1200" cap="none" spc="0" normalizeH="0" baseline="0" noProof="0" dirty="0">
              <a:ln>
                <a:noFill/>
              </a:ln>
              <a:solidFill>
                <a:srgbClr val="FFB900"/>
              </a:solidFill>
              <a:effectLst/>
              <a:uLnTx/>
              <a:uFillTx/>
              <a:latin typeface="Calibri Light" panose="020F0302020204030204"/>
              <a:ea typeface="+mj-ea"/>
              <a:cs typeface="+mj-cs"/>
            </a:endParaRPr>
          </a:p>
        </p:txBody>
      </p:sp>
      <p:pic>
        <p:nvPicPr>
          <p:cNvPr id="5" name="Picture 4" descr="A person sitting in front of a computer&#10;&#10;Description automatically generated">
            <a:extLst>
              <a:ext uri="{FF2B5EF4-FFF2-40B4-BE49-F238E27FC236}">
                <a16:creationId xmlns:a16="http://schemas.microsoft.com/office/drawing/2014/main" id="{FEEB2770-390F-400A-948C-BA03C136C118}"/>
              </a:ext>
            </a:extLst>
          </p:cNvPr>
          <p:cNvPicPr>
            <a:picLocks noChangeAspect="1"/>
          </p:cNvPicPr>
          <p:nvPr/>
        </p:nvPicPr>
        <p:blipFill rotWithShape="1">
          <a:blip r:embed="rId3"/>
          <a:srcRect/>
          <a:stretch/>
        </p:blipFill>
        <p:spPr>
          <a:xfrm>
            <a:off x="8748534" y="3426312"/>
            <a:ext cx="3433028" cy="3428514"/>
          </a:xfrm>
          <a:prstGeom prst="rect">
            <a:avLst/>
          </a:prstGeom>
          <a:solidFill>
            <a:schemeClr val="bg1">
              <a:lumMod val="50000"/>
            </a:schemeClr>
          </a:solidFill>
          <a:ln>
            <a:solidFill>
              <a:schemeClr val="bg1">
                <a:lumMod val="85000"/>
              </a:schemeClr>
            </a:solidFill>
          </a:ln>
          <a:effectLst>
            <a:softEdge rad="0"/>
          </a:effectLst>
        </p:spPr>
      </p:pic>
      <p:pic>
        <p:nvPicPr>
          <p:cNvPr id="6" name="Picture 5" descr="Twitter Logo">
            <a:extLst>
              <a:ext uri="{FF2B5EF4-FFF2-40B4-BE49-F238E27FC236}">
                <a16:creationId xmlns:a16="http://schemas.microsoft.com/office/drawing/2014/main" id="{A44E5F4D-61AB-4018-AE88-3F5CE8D72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71" y="2117358"/>
            <a:ext cx="809469" cy="809469"/>
          </a:xfrm>
          <a:prstGeom prst="rect">
            <a:avLst/>
          </a:prstGeom>
        </p:spPr>
      </p:pic>
      <p:pic>
        <p:nvPicPr>
          <p:cNvPr id="12" name="Picture 11" descr="A close up of a sign&#10;&#10;Description automatically generated">
            <a:extLst>
              <a:ext uri="{FF2B5EF4-FFF2-40B4-BE49-F238E27FC236}">
                <a16:creationId xmlns:a16="http://schemas.microsoft.com/office/drawing/2014/main" id="{DE86A1D1-817B-4638-84BE-0043677DD0A0}"/>
              </a:ext>
            </a:extLst>
          </p:cNvPr>
          <p:cNvPicPr>
            <a:picLocks noChangeAspect="1"/>
          </p:cNvPicPr>
          <p:nvPr/>
        </p:nvPicPr>
        <p:blipFill>
          <a:blip r:embed="rId5"/>
          <a:stretch>
            <a:fillRect/>
          </a:stretch>
        </p:blipFill>
        <p:spPr>
          <a:xfrm>
            <a:off x="8738097" y="2022988"/>
            <a:ext cx="3443465" cy="1403323"/>
          </a:xfrm>
          <a:prstGeom prst="rect">
            <a:avLst/>
          </a:prstGeom>
        </p:spPr>
      </p:pic>
      <p:sp>
        <p:nvSpPr>
          <p:cNvPr id="14" name="TextBox 13">
            <a:extLst>
              <a:ext uri="{FF2B5EF4-FFF2-40B4-BE49-F238E27FC236}">
                <a16:creationId xmlns:a16="http://schemas.microsoft.com/office/drawing/2014/main" id="{85095749-3E32-479D-BAD1-9241802445DE}"/>
              </a:ext>
            </a:extLst>
          </p:cNvPr>
          <p:cNvSpPr txBox="1"/>
          <p:nvPr/>
        </p:nvSpPr>
        <p:spPr>
          <a:xfrm>
            <a:off x="2167319" y="1033991"/>
            <a:ext cx="19959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rPr>
              <a:t>Founder, JPOWER4</a:t>
            </a:r>
          </a:p>
        </p:txBody>
      </p:sp>
      <p:sp>
        <p:nvSpPr>
          <p:cNvPr id="16" name="Rectangle 15">
            <a:extLst>
              <a:ext uri="{FF2B5EF4-FFF2-40B4-BE49-F238E27FC236}">
                <a16:creationId xmlns:a16="http://schemas.microsoft.com/office/drawing/2014/main" id="{9E4766C3-502C-4D3E-B51E-45B0E68C5735}"/>
              </a:ext>
            </a:extLst>
          </p:cNvPr>
          <p:cNvSpPr/>
          <p:nvPr/>
        </p:nvSpPr>
        <p:spPr>
          <a:xfrm>
            <a:off x="2177756" y="1403323"/>
            <a:ext cx="377046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http://www.jpower4.com</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76B5CAD8-2D84-4D29-86BE-A18295FEA60B}"/>
              </a:ext>
            </a:extLst>
          </p:cNvPr>
          <p:cNvSpPr/>
          <p:nvPr/>
        </p:nvSpPr>
        <p:spPr>
          <a:xfrm>
            <a:off x="2046519" y="3230671"/>
            <a:ext cx="5573481"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37373"/>
                </a:solidFill>
                <a:effectLst/>
                <a:uLnTx/>
                <a:uFillTx/>
                <a:latin typeface="Calibri" panose="020F0502020204030204"/>
                <a:ea typeface="+mn-ea"/>
                <a:cs typeface="+mn-cs"/>
              </a:rPr>
              <a:t>SPFx: </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https://www.facebook.com/spfxinfo/</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37373"/>
                </a:solidFill>
                <a:effectLst/>
                <a:uLnTx/>
                <a:uFillTx/>
                <a:latin typeface="Calibri" panose="020F0502020204030204"/>
                <a:ea typeface="+mn-ea"/>
                <a:cs typeface="+mn-cs"/>
              </a:rPr>
              <a:t>MS Teams: </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https://www.facebook.com/msteamsinfo</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37373"/>
                </a:solidFill>
                <a:effectLst/>
                <a:uLnTx/>
                <a:uFillTx/>
                <a:latin typeface="Calibri" panose="020F0502020204030204"/>
                <a:ea typeface="+mn-ea"/>
                <a:cs typeface="+mn-cs"/>
              </a:rPr>
              <a:t>Github</a:t>
            </a:r>
            <a:r>
              <a:rPr kumimoji="0" lang="en-GB" sz="1800" b="1" i="0" u="none" strike="noStrike" kern="1200" cap="none" spc="0" normalizeH="0" baseline="0" noProof="0" dirty="0">
                <a:ln>
                  <a:noFill/>
                </a:ln>
                <a:solidFill>
                  <a:srgbClr val="737373"/>
                </a:solidFill>
                <a:effectLst/>
                <a:uLnTx/>
                <a:uFillTx/>
                <a:latin typeface="Calibri" panose="020F0502020204030204"/>
                <a:ea typeface="+mn-ea"/>
                <a:cs typeface="+mn-cs"/>
              </a:rPr>
              <a:t> : </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hlinkClick r:id="rId9">
                  <a:extLst>
                    <a:ext uri="{A12FA001-AC4F-418D-AE19-62706E023703}">
                      <ahyp:hlinkClr xmlns:ahyp="http://schemas.microsoft.com/office/drawing/2018/hyperlinkcolor" val="tx"/>
                    </a:ext>
                  </a:extLst>
                </a:hlinkClick>
              </a:rPr>
              <a:t>https://github.com/jenkinsns</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rPr>
              <a:t>My Blog : </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hlinkClick r:id="rId10">
                  <a:extLst>
                    <a:ext uri="{A12FA001-AC4F-418D-AE19-62706E023703}">
                      <ahyp:hlinkClr xmlns:ahyp="http://schemas.microsoft.com/office/drawing/2018/hyperlinkcolor" val="tx"/>
                    </a:ext>
                  </a:extLst>
                </a:hlinkClick>
              </a:rPr>
              <a:t>http://www.jenkinsblogs.com</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rPr>
              <a:t> </a:t>
            </a:r>
          </a:p>
        </p:txBody>
      </p:sp>
      <p:pic>
        <p:nvPicPr>
          <p:cNvPr id="8" name="Picture 7">
            <a:extLst>
              <a:ext uri="{FF2B5EF4-FFF2-40B4-BE49-F238E27FC236}">
                <a16:creationId xmlns:a16="http://schemas.microsoft.com/office/drawing/2014/main" id="{20F2B834-E6ED-44D1-89CF-971BFE1838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2344" y="1266856"/>
            <a:ext cx="1733550" cy="266700"/>
          </a:xfrm>
          <a:prstGeom prst="rect">
            <a:avLst/>
          </a:prstGeom>
        </p:spPr>
      </p:pic>
      <p:pic>
        <p:nvPicPr>
          <p:cNvPr id="21" name="Picture 20">
            <a:extLst>
              <a:ext uri="{FF2B5EF4-FFF2-40B4-BE49-F238E27FC236}">
                <a16:creationId xmlns:a16="http://schemas.microsoft.com/office/drawing/2014/main" id="{3BB851CA-9FFF-4403-9290-89E9F852A4E1}"/>
              </a:ext>
            </a:extLst>
          </p:cNvPr>
          <p:cNvPicPr>
            <a:picLocks noChangeAspect="1"/>
          </p:cNvPicPr>
          <p:nvPr/>
        </p:nvPicPr>
        <p:blipFill>
          <a:blip r:embed="rId12"/>
          <a:stretch>
            <a:fillRect/>
          </a:stretch>
        </p:blipFill>
        <p:spPr>
          <a:xfrm>
            <a:off x="555802" y="3384023"/>
            <a:ext cx="957038" cy="932499"/>
          </a:xfrm>
          <a:prstGeom prst="rect">
            <a:avLst/>
          </a:prstGeom>
        </p:spPr>
      </p:pic>
      <p:pic>
        <p:nvPicPr>
          <p:cNvPr id="22" name="Picture 21">
            <a:extLst>
              <a:ext uri="{FF2B5EF4-FFF2-40B4-BE49-F238E27FC236}">
                <a16:creationId xmlns:a16="http://schemas.microsoft.com/office/drawing/2014/main" id="{5259C4AE-9D85-42E6-B8C2-6DDB9EF83EE9}"/>
              </a:ext>
            </a:extLst>
          </p:cNvPr>
          <p:cNvPicPr>
            <a:picLocks noChangeAspect="1"/>
          </p:cNvPicPr>
          <p:nvPr/>
        </p:nvPicPr>
        <p:blipFill>
          <a:blip r:embed="rId13"/>
          <a:stretch>
            <a:fillRect/>
          </a:stretch>
        </p:blipFill>
        <p:spPr>
          <a:xfrm>
            <a:off x="1248654" y="5097283"/>
            <a:ext cx="1651905" cy="1655112"/>
          </a:xfrm>
          <a:prstGeom prst="rect">
            <a:avLst/>
          </a:prstGeom>
          <a:ln>
            <a:noFill/>
          </a:ln>
        </p:spPr>
      </p:pic>
      <p:pic>
        <p:nvPicPr>
          <p:cNvPr id="23" name="Picture 22" descr="A close up of a logo&#10;&#10;Description automatically generated">
            <a:extLst>
              <a:ext uri="{FF2B5EF4-FFF2-40B4-BE49-F238E27FC236}">
                <a16:creationId xmlns:a16="http://schemas.microsoft.com/office/drawing/2014/main" id="{CB1FEFA5-25D8-4183-8F90-AEE59BDC4CE6}"/>
              </a:ext>
            </a:extLst>
          </p:cNvPr>
          <p:cNvPicPr>
            <a:picLocks noChangeAspect="1"/>
          </p:cNvPicPr>
          <p:nvPr/>
        </p:nvPicPr>
        <p:blipFill>
          <a:blip r:embed="rId14"/>
          <a:stretch>
            <a:fillRect/>
          </a:stretch>
        </p:blipFill>
        <p:spPr>
          <a:xfrm>
            <a:off x="2466918" y="5087919"/>
            <a:ext cx="1628995" cy="1624889"/>
          </a:xfrm>
          <a:prstGeom prst="rect">
            <a:avLst/>
          </a:prstGeom>
          <a:ln>
            <a:noFill/>
          </a:ln>
        </p:spPr>
      </p:pic>
      <p:pic>
        <p:nvPicPr>
          <p:cNvPr id="24" name="Picture 23" descr="A picture containing drawing&#10;&#10;Description automatically generated">
            <a:extLst>
              <a:ext uri="{FF2B5EF4-FFF2-40B4-BE49-F238E27FC236}">
                <a16:creationId xmlns:a16="http://schemas.microsoft.com/office/drawing/2014/main" id="{96698690-2D2A-4F9D-8313-DA1B30FF6A9F}"/>
              </a:ext>
            </a:extLst>
          </p:cNvPr>
          <p:cNvPicPr>
            <a:picLocks noChangeAspect="1"/>
          </p:cNvPicPr>
          <p:nvPr/>
        </p:nvPicPr>
        <p:blipFill>
          <a:blip r:embed="rId15"/>
          <a:stretch>
            <a:fillRect/>
          </a:stretch>
        </p:blipFill>
        <p:spPr>
          <a:xfrm>
            <a:off x="3682156" y="5078464"/>
            <a:ext cx="1704689" cy="1651539"/>
          </a:xfrm>
          <a:prstGeom prst="rect">
            <a:avLst/>
          </a:prstGeom>
          <a:ln>
            <a:noFill/>
          </a:ln>
        </p:spPr>
      </p:pic>
      <p:pic>
        <p:nvPicPr>
          <p:cNvPr id="25" name="Picture 24" descr="A picture containing drawing&#10;&#10;Description automatically generated">
            <a:extLst>
              <a:ext uri="{FF2B5EF4-FFF2-40B4-BE49-F238E27FC236}">
                <a16:creationId xmlns:a16="http://schemas.microsoft.com/office/drawing/2014/main" id="{4BDD349A-1835-470A-8989-562408B815FC}"/>
              </a:ext>
            </a:extLst>
          </p:cNvPr>
          <p:cNvPicPr>
            <a:picLocks noChangeAspect="1"/>
          </p:cNvPicPr>
          <p:nvPr/>
        </p:nvPicPr>
        <p:blipFill>
          <a:blip r:embed="rId16"/>
          <a:stretch>
            <a:fillRect/>
          </a:stretch>
        </p:blipFill>
        <p:spPr>
          <a:xfrm>
            <a:off x="4972870" y="5055124"/>
            <a:ext cx="1735571" cy="1674880"/>
          </a:xfrm>
          <a:prstGeom prst="rect">
            <a:avLst/>
          </a:prstGeom>
          <a:ln>
            <a:noFill/>
          </a:ln>
        </p:spPr>
      </p:pic>
      <p:pic>
        <p:nvPicPr>
          <p:cNvPr id="26" name="Picture 25" descr="A close up of a logo&#10;&#10;Description automatically generated">
            <a:extLst>
              <a:ext uri="{FF2B5EF4-FFF2-40B4-BE49-F238E27FC236}">
                <a16:creationId xmlns:a16="http://schemas.microsoft.com/office/drawing/2014/main" id="{4A4A15BA-D510-4A65-978F-0491388AEE65}"/>
              </a:ext>
            </a:extLst>
          </p:cNvPr>
          <p:cNvPicPr>
            <a:picLocks noChangeAspect="1"/>
          </p:cNvPicPr>
          <p:nvPr/>
        </p:nvPicPr>
        <p:blipFill>
          <a:blip r:embed="rId17"/>
          <a:stretch>
            <a:fillRect/>
          </a:stretch>
        </p:blipFill>
        <p:spPr>
          <a:xfrm>
            <a:off x="306658" y="5105851"/>
            <a:ext cx="1603844" cy="1606957"/>
          </a:xfrm>
          <a:prstGeom prst="rect">
            <a:avLst/>
          </a:prstGeom>
          <a:ln>
            <a:noFill/>
          </a:ln>
        </p:spPr>
      </p:pic>
    </p:spTree>
    <p:extLst>
      <p:ext uri="{BB962C8B-B14F-4D97-AF65-F5344CB8AC3E}">
        <p14:creationId xmlns:p14="http://schemas.microsoft.com/office/powerpoint/2010/main" val="86291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791FF5-D85C-41EC-85FB-9F276FA1B615}"/>
              </a:ext>
            </a:extLst>
          </p:cNvPr>
          <p:cNvSpPr>
            <a:spLocks noGrp="1"/>
          </p:cNvSpPr>
          <p:nvPr>
            <p:ph type="title"/>
          </p:nvPr>
        </p:nvSpPr>
        <p:spPr>
          <a:xfrm>
            <a:off x="588263" y="457200"/>
            <a:ext cx="11018520" cy="553998"/>
          </a:xfrm>
        </p:spPr>
        <p:txBody>
          <a:bodyPr>
            <a:normAutofit fontScale="90000"/>
          </a:bodyPr>
          <a:lstStyle/>
          <a:p>
            <a:r>
              <a:rPr lang="en-US"/>
              <a:t>Microsoft Teams</a:t>
            </a:r>
          </a:p>
        </p:txBody>
      </p:sp>
      <p:sp>
        <p:nvSpPr>
          <p:cNvPr id="7" name="TextBox 6">
            <a:extLst>
              <a:ext uri="{FF2B5EF4-FFF2-40B4-BE49-F238E27FC236}">
                <a16:creationId xmlns:a16="http://schemas.microsoft.com/office/drawing/2014/main" id="{B3A1643B-17DA-4020-9D00-FBDE24E3028E}"/>
              </a:ext>
            </a:extLst>
          </p:cNvPr>
          <p:cNvSpPr txBox="1"/>
          <p:nvPr/>
        </p:nvSpPr>
        <p:spPr>
          <a:xfrm>
            <a:off x="588263" y="1006378"/>
            <a:ext cx="5665663" cy="276999"/>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Light" panose="020B0502040204020203" pitchFamily="34" charset="0"/>
                <a:ea typeface="Segoe UI Semilight" charset="0"/>
                <a:cs typeface="Segoe UI Light" panose="020B0502040204020203" pitchFamily="34" charset="0"/>
              </a:rPr>
              <a:t>The hub for teamwork in Office 365</a:t>
            </a:r>
          </a:p>
        </p:txBody>
      </p:sp>
      <p:sp>
        <p:nvSpPr>
          <p:cNvPr id="8" name="TextBox 7">
            <a:extLst>
              <a:ext uri="{FF2B5EF4-FFF2-40B4-BE49-F238E27FC236}">
                <a16:creationId xmlns:a16="http://schemas.microsoft.com/office/drawing/2014/main" id="{36755CBD-98AB-4CA5-9785-4E1F6C08B9B2}"/>
              </a:ext>
            </a:extLst>
          </p:cNvPr>
          <p:cNvSpPr txBox="1"/>
          <p:nvPr/>
        </p:nvSpPr>
        <p:spPr>
          <a:xfrm>
            <a:off x="1112714" y="2135722"/>
            <a:ext cx="4231125" cy="3497624"/>
          </a:xfrm>
          <a:prstGeom prst="rect">
            <a:avLst/>
          </a:prstGeom>
          <a:noFill/>
          <a:extLst>
            <a:ext uri="{909E8E84-426E-40DD-AFC4-6F175D3DCCD1}">
              <a14:hiddenFill xmlns:a14="http://schemas.microsoft.com/office/drawing/2010/main">
                <a:solidFill>
                  <a:srgbClr val="FFFFFF"/>
                </a:solidFill>
              </a14:hiddenFill>
            </a:ext>
          </a:extLst>
        </p:spPr>
        <p:txBody>
          <a:bodyPr wrap="square" lIns="0" tIns="0" rIns="0" bIns="0" rtlCol="0" anchor="t">
            <a:spAutoFit/>
          </a:bodyPr>
          <a:lstStyle/>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Communicate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2"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through chat, meetings &amp; calls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Collaborate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with deeply integrated Office 365 apps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Customize &amp; Extend</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with external apps, automation, process flows, </a:t>
            </a:r>
            <a:b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b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and custom apps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Work with confidence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enterprise level security, compliance, and manageability</a:t>
            </a:r>
            <a:endParaRPr kumimoji="0" lang="en-US" sz="1372"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2" name="Group 1" descr="Graphic icon showing chat bubbles, representing Communication">
            <a:extLst>
              <a:ext uri="{FF2B5EF4-FFF2-40B4-BE49-F238E27FC236}">
                <a16:creationId xmlns:a16="http://schemas.microsoft.com/office/drawing/2014/main" id="{9B65B61C-BD88-4043-9213-6F3E240B9CEE}"/>
              </a:ext>
            </a:extLst>
          </p:cNvPr>
          <p:cNvGrpSpPr/>
          <p:nvPr/>
        </p:nvGrpSpPr>
        <p:grpSpPr>
          <a:xfrm>
            <a:off x="426425" y="2115369"/>
            <a:ext cx="514822" cy="514822"/>
            <a:chOff x="434975" y="2157290"/>
            <a:chExt cx="525145" cy="525145"/>
          </a:xfrm>
        </p:grpSpPr>
        <p:sp>
          <p:nvSpPr>
            <p:cNvPr id="12" name="Oval 11">
              <a:extLst>
                <a:ext uri="{FF2B5EF4-FFF2-40B4-BE49-F238E27FC236}">
                  <a16:creationId xmlns:a16="http://schemas.microsoft.com/office/drawing/2014/main" id="{A7BABC81-BB06-4514-A3CD-CFB1996D6F8B}"/>
                </a:ext>
              </a:extLst>
            </p:cNvPr>
            <p:cNvSpPr/>
            <p:nvPr/>
          </p:nvSpPr>
          <p:spPr bwMode="auto">
            <a:xfrm>
              <a:off x="434975" y="2157290"/>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6" name="Group 25">
              <a:extLst>
                <a:ext uri="{FF2B5EF4-FFF2-40B4-BE49-F238E27FC236}">
                  <a16:creationId xmlns:a16="http://schemas.microsoft.com/office/drawing/2014/main" id="{F8757066-304C-4F11-BDD1-4260A4F9D653}"/>
                </a:ext>
              </a:extLst>
            </p:cNvPr>
            <p:cNvGrpSpPr/>
            <p:nvPr/>
          </p:nvGrpSpPr>
          <p:grpSpPr>
            <a:xfrm>
              <a:off x="551497" y="2298418"/>
              <a:ext cx="292100" cy="242888"/>
              <a:chOff x="557213" y="2300288"/>
              <a:chExt cx="292100" cy="242888"/>
            </a:xfrm>
          </p:grpSpPr>
          <p:sp>
            <p:nvSpPr>
              <p:cNvPr id="22" name="Freeform 5">
                <a:extLst>
                  <a:ext uri="{FF2B5EF4-FFF2-40B4-BE49-F238E27FC236}">
                    <a16:creationId xmlns:a16="http://schemas.microsoft.com/office/drawing/2014/main" id="{609C8F9B-6F88-4217-A3A0-C26AE440E962}"/>
                  </a:ext>
                </a:extLst>
              </p:cNvPr>
              <p:cNvSpPr>
                <a:spLocks/>
              </p:cNvSpPr>
              <p:nvPr/>
            </p:nvSpPr>
            <p:spPr bwMode="auto">
              <a:xfrm>
                <a:off x="557213" y="2363788"/>
                <a:ext cx="228600" cy="179388"/>
              </a:xfrm>
              <a:custGeom>
                <a:avLst/>
                <a:gdLst>
                  <a:gd name="T0" fmla="*/ 0 w 232"/>
                  <a:gd name="T1" fmla="*/ 148 h 182"/>
                  <a:gd name="T2" fmla="*/ 0 w 232"/>
                  <a:gd name="T3" fmla="*/ 148 h 182"/>
                  <a:gd name="T4" fmla="*/ 42 w 232"/>
                  <a:gd name="T5" fmla="*/ 148 h 182"/>
                  <a:gd name="T6" fmla="*/ 42 w 232"/>
                  <a:gd name="T7" fmla="*/ 182 h 182"/>
                  <a:gd name="T8" fmla="*/ 59 w 232"/>
                  <a:gd name="T9" fmla="*/ 165 h 182"/>
                  <a:gd name="T10" fmla="*/ 76 w 232"/>
                  <a:gd name="T11" fmla="*/ 148 h 182"/>
                  <a:gd name="T12" fmla="*/ 232 w 232"/>
                  <a:gd name="T13" fmla="*/ 148 h 182"/>
                  <a:gd name="T14" fmla="*/ 232 w 232"/>
                  <a:gd name="T15" fmla="*/ 0 h 182"/>
                  <a:gd name="T16" fmla="*/ 0 w 232"/>
                  <a:gd name="T17" fmla="*/ 0 h 182"/>
                  <a:gd name="T18" fmla="*/ 0 w 232"/>
                  <a:gd name="T19" fmla="*/ 1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82">
                    <a:moveTo>
                      <a:pt x="0" y="148"/>
                    </a:moveTo>
                    <a:lnTo>
                      <a:pt x="0" y="148"/>
                    </a:lnTo>
                    <a:lnTo>
                      <a:pt x="42" y="148"/>
                    </a:lnTo>
                    <a:lnTo>
                      <a:pt x="42" y="182"/>
                    </a:lnTo>
                    <a:cubicBezTo>
                      <a:pt x="48" y="176"/>
                      <a:pt x="53" y="171"/>
                      <a:pt x="59" y="165"/>
                    </a:cubicBezTo>
                    <a:cubicBezTo>
                      <a:pt x="64" y="159"/>
                      <a:pt x="70" y="154"/>
                      <a:pt x="76" y="148"/>
                    </a:cubicBezTo>
                    <a:lnTo>
                      <a:pt x="232" y="148"/>
                    </a:lnTo>
                    <a:lnTo>
                      <a:pt x="232" y="0"/>
                    </a:lnTo>
                    <a:lnTo>
                      <a:pt x="0" y="0"/>
                    </a:lnTo>
                    <a:lnTo>
                      <a:pt x="0" y="148"/>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24" name="Freeform 7">
                <a:extLst>
                  <a:ext uri="{FF2B5EF4-FFF2-40B4-BE49-F238E27FC236}">
                    <a16:creationId xmlns:a16="http://schemas.microsoft.com/office/drawing/2014/main" id="{61EA599F-4A1B-4BCE-AD9F-409C3922888A}"/>
                  </a:ext>
                </a:extLst>
              </p:cNvPr>
              <p:cNvSpPr>
                <a:spLocks/>
              </p:cNvSpPr>
              <p:nvPr/>
            </p:nvSpPr>
            <p:spPr bwMode="auto">
              <a:xfrm>
                <a:off x="598488" y="2300288"/>
                <a:ext cx="250825" cy="166688"/>
              </a:xfrm>
              <a:custGeom>
                <a:avLst/>
                <a:gdLst>
                  <a:gd name="T0" fmla="*/ 0 w 254"/>
                  <a:gd name="T1" fmla="*/ 42 h 169"/>
                  <a:gd name="T2" fmla="*/ 0 w 254"/>
                  <a:gd name="T3" fmla="*/ 42 h 169"/>
                  <a:gd name="T4" fmla="*/ 212 w 254"/>
                  <a:gd name="T5" fmla="*/ 42 h 169"/>
                  <a:gd name="T6" fmla="*/ 212 w 254"/>
                  <a:gd name="T7" fmla="*/ 169 h 169"/>
                  <a:gd name="T8" fmla="*/ 254 w 254"/>
                  <a:gd name="T9" fmla="*/ 169 h 169"/>
                  <a:gd name="T10" fmla="*/ 254 w 254"/>
                  <a:gd name="T11" fmla="*/ 0 h 169"/>
                  <a:gd name="T12" fmla="*/ 0 w 254"/>
                  <a:gd name="T13" fmla="*/ 0 h 169"/>
                  <a:gd name="T14" fmla="*/ 0 w 254"/>
                  <a:gd name="T15" fmla="*/ 42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9">
                    <a:moveTo>
                      <a:pt x="0" y="42"/>
                    </a:moveTo>
                    <a:lnTo>
                      <a:pt x="0" y="42"/>
                    </a:lnTo>
                    <a:lnTo>
                      <a:pt x="212" y="42"/>
                    </a:lnTo>
                    <a:lnTo>
                      <a:pt x="212" y="169"/>
                    </a:lnTo>
                    <a:lnTo>
                      <a:pt x="254" y="169"/>
                    </a:lnTo>
                    <a:lnTo>
                      <a:pt x="254" y="0"/>
                    </a:lnTo>
                    <a:lnTo>
                      <a:pt x="0" y="0"/>
                    </a:lnTo>
                    <a:lnTo>
                      <a:pt x="0" y="42"/>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9" name="Group 8" descr="Graphic icon of small circles connected by ar larger circle. Represents Collaboration">
            <a:extLst>
              <a:ext uri="{FF2B5EF4-FFF2-40B4-BE49-F238E27FC236}">
                <a16:creationId xmlns:a16="http://schemas.microsoft.com/office/drawing/2014/main" id="{CF2A6B47-7459-400C-98E8-139682AFD130}"/>
              </a:ext>
            </a:extLst>
          </p:cNvPr>
          <p:cNvGrpSpPr/>
          <p:nvPr/>
        </p:nvGrpSpPr>
        <p:grpSpPr>
          <a:xfrm>
            <a:off x="426424" y="3010610"/>
            <a:ext cx="514822" cy="514822"/>
            <a:chOff x="434974" y="3070482"/>
            <a:chExt cx="525145" cy="525145"/>
          </a:xfrm>
        </p:grpSpPr>
        <p:sp>
          <p:nvSpPr>
            <p:cNvPr id="13" name="Oval 12">
              <a:extLst>
                <a:ext uri="{FF2B5EF4-FFF2-40B4-BE49-F238E27FC236}">
                  <a16:creationId xmlns:a16="http://schemas.microsoft.com/office/drawing/2014/main" id="{89145184-8A58-4DDE-9F3D-7319828A6810}"/>
                </a:ext>
              </a:extLst>
            </p:cNvPr>
            <p:cNvSpPr/>
            <p:nvPr/>
          </p:nvSpPr>
          <p:spPr bwMode="auto">
            <a:xfrm>
              <a:off x="434974" y="3070482"/>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3" name="Group 32">
              <a:extLst>
                <a:ext uri="{FF2B5EF4-FFF2-40B4-BE49-F238E27FC236}">
                  <a16:creationId xmlns:a16="http://schemas.microsoft.com/office/drawing/2014/main" id="{927F830C-63F0-4432-A20B-5731B9C36990}"/>
                </a:ext>
              </a:extLst>
            </p:cNvPr>
            <p:cNvGrpSpPr/>
            <p:nvPr/>
          </p:nvGrpSpPr>
          <p:grpSpPr>
            <a:xfrm>
              <a:off x="557052" y="3191766"/>
              <a:ext cx="280988" cy="282576"/>
              <a:chOff x="552450" y="3198813"/>
              <a:chExt cx="280988" cy="282576"/>
            </a:xfrm>
          </p:grpSpPr>
          <p:sp>
            <p:nvSpPr>
              <p:cNvPr id="29" name="Freeform 12">
                <a:extLst>
                  <a:ext uri="{FF2B5EF4-FFF2-40B4-BE49-F238E27FC236}">
                    <a16:creationId xmlns:a16="http://schemas.microsoft.com/office/drawing/2014/main" id="{22275B42-D8D8-439E-8C26-6FF9A251FA84}"/>
                  </a:ext>
                </a:extLst>
              </p:cNvPr>
              <p:cNvSpPr>
                <a:spLocks/>
              </p:cNvSpPr>
              <p:nvPr/>
            </p:nvSpPr>
            <p:spPr bwMode="auto">
              <a:xfrm>
                <a:off x="663575" y="3198813"/>
                <a:ext cx="60325" cy="60325"/>
              </a:xfrm>
              <a:prstGeom prst="ellipse">
                <a:avLst/>
              </a:pr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0" name="Freeform 13">
                <a:extLst>
                  <a:ext uri="{FF2B5EF4-FFF2-40B4-BE49-F238E27FC236}">
                    <a16:creationId xmlns:a16="http://schemas.microsoft.com/office/drawing/2014/main" id="{57739426-7C23-4461-B7EC-A6FF824249AF}"/>
                  </a:ext>
                </a:extLst>
              </p:cNvPr>
              <p:cNvSpPr>
                <a:spLocks/>
              </p:cNvSpPr>
              <p:nvPr/>
            </p:nvSpPr>
            <p:spPr bwMode="auto">
              <a:xfrm>
                <a:off x="573088" y="3248026"/>
                <a:ext cx="239713" cy="233363"/>
              </a:xfrm>
              <a:custGeom>
                <a:avLst/>
                <a:gdLst>
                  <a:gd name="T0" fmla="*/ 160 w 320"/>
                  <a:gd name="T1" fmla="*/ 308 h 308"/>
                  <a:gd name="T2" fmla="*/ 160 w 320"/>
                  <a:gd name="T3" fmla="*/ 308 h 308"/>
                  <a:gd name="T4" fmla="*/ 208 w 320"/>
                  <a:gd name="T5" fmla="*/ 300 h 308"/>
                  <a:gd name="T6" fmla="*/ 251 w 320"/>
                  <a:gd name="T7" fmla="*/ 279 h 308"/>
                  <a:gd name="T8" fmla="*/ 243 w 320"/>
                  <a:gd name="T9" fmla="*/ 261 h 308"/>
                  <a:gd name="T10" fmla="*/ 240 w 320"/>
                  <a:gd name="T11" fmla="*/ 241 h 308"/>
                  <a:gd name="T12" fmla="*/ 245 w 320"/>
                  <a:gd name="T13" fmla="*/ 215 h 308"/>
                  <a:gd name="T14" fmla="*/ 260 w 320"/>
                  <a:gd name="T15" fmla="*/ 194 h 308"/>
                  <a:gd name="T16" fmla="*/ 281 w 320"/>
                  <a:gd name="T17" fmla="*/ 180 h 308"/>
                  <a:gd name="T18" fmla="*/ 306 w 320"/>
                  <a:gd name="T19" fmla="*/ 175 h 308"/>
                  <a:gd name="T20" fmla="*/ 312 w 320"/>
                  <a:gd name="T21" fmla="*/ 175 h 308"/>
                  <a:gd name="T22" fmla="*/ 317 w 320"/>
                  <a:gd name="T23" fmla="*/ 175 h 308"/>
                  <a:gd name="T24" fmla="*/ 320 w 320"/>
                  <a:gd name="T25" fmla="*/ 148 h 308"/>
                  <a:gd name="T26" fmla="*/ 313 w 320"/>
                  <a:gd name="T27" fmla="*/ 101 h 308"/>
                  <a:gd name="T28" fmla="*/ 293 w 320"/>
                  <a:gd name="T29" fmla="*/ 59 h 308"/>
                  <a:gd name="T30" fmla="*/ 262 w 320"/>
                  <a:gd name="T31" fmla="*/ 25 h 308"/>
                  <a:gd name="T32" fmla="*/ 221 w 320"/>
                  <a:gd name="T33" fmla="*/ 0 h 308"/>
                  <a:gd name="T34" fmla="*/ 211 w 320"/>
                  <a:gd name="T35" fmla="*/ 17 h 308"/>
                  <a:gd name="T36" fmla="*/ 197 w 320"/>
                  <a:gd name="T37" fmla="*/ 30 h 308"/>
                  <a:gd name="T38" fmla="*/ 179 w 320"/>
                  <a:gd name="T39" fmla="*/ 38 h 308"/>
                  <a:gd name="T40" fmla="*/ 160 w 320"/>
                  <a:gd name="T41" fmla="*/ 41 h 308"/>
                  <a:gd name="T42" fmla="*/ 140 w 320"/>
                  <a:gd name="T43" fmla="*/ 38 h 308"/>
                  <a:gd name="T44" fmla="*/ 123 w 320"/>
                  <a:gd name="T45" fmla="*/ 30 h 308"/>
                  <a:gd name="T46" fmla="*/ 108 w 320"/>
                  <a:gd name="T47" fmla="*/ 17 h 308"/>
                  <a:gd name="T48" fmla="*/ 98 w 320"/>
                  <a:gd name="T49" fmla="*/ 0 h 308"/>
                  <a:gd name="T50" fmla="*/ 58 w 320"/>
                  <a:gd name="T51" fmla="*/ 25 h 308"/>
                  <a:gd name="T52" fmla="*/ 27 w 320"/>
                  <a:gd name="T53" fmla="*/ 59 h 308"/>
                  <a:gd name="T54" fmla="*/ 7 w 320"/>
                  <a:gd name="T55" fmla="*/ 101 h 308"/>
                  <a:gd name="T56" fmla="*/ 0 w 320"/>
                  <a:gd name="T57" fmla="*/ 148 h 308"/>
                  <a:gd name="T58" fmla="*/ 2 w 320"/>
                  <a:gd name="T59" fmla="*/ 175 h 308"/>
                  <a:gd name="T60" fmla="*/ 31 w 320"/>
                  <a:gd name="T61" fmla="*/ 177 h 308"/>
                  <a:gd name="T62" fmla="*/ 56 w 320"/>
                  <a:gd name="T63" fmla="*/ 190 h 308"/>
                  <a:gd name="T64" fmla="*/ 73 w 320"/>
                  <a:gd name="T65" fmla="*/ 213 h 308"/>
                  <a:gd name="T66" fmla="*/ 80 w 320"/>
                  <a:gd name="T67" fmla="*/ 241 h 308"/>
                  <a:gd name="T68" fmla="*/ 77 w 320"/>
                  <a:gd name="T69" fmla="*/ 261 h 308"/>
                  <a:gd name="T70" fmla="*/ 68 w 320"/>
                  <a:gd name="T71" fmla="*/ 279 h 308"/>
                  <a:gd name="T72" fmla="*/ 112 w 320"/>
                  <a:gd name="T73" fmla="*/ 300 h 308"/>
                  <a:gd name="T74" fmla="*/ 160 w 320"/>
                  <a:gd name="T7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08">
                    <a:moveTo>
                      <a:pt x="160" y="308"/>
                    </a:moveTo>
                    <a:lnTo>
                      <a:pt x="160" y="308"/>
                    </a:lnTo>
                    <a:cubicBezTo>
                      <a:pt x="176" y="308"/>
                      <a:pt x="192" y="305"/>
                      <a:pt x="208" y="300"/>
                    </a:cubicBezTo>
                    <a:cubicBezTo>
                      <a:pt x="223" y="296"/>
                      <a:pt x="238" y="288"/>
                      <a:pt x="251" y="279"/>
                    </a:cubicBezTo>
                    <a:cubicBezTo>
                      <a:pt x="248" y="273"/>
                      <a:pt x="245" y="267"/>
                      <a:pt x="243" y="261"/>
                    </a:cubicBezTo>
                    <a:cubicBezTo>
                      <a:pt x="241" y="254"/>
                      <a:pt x="240" y="248"/>
                      <a:pt x="240" y="241"/>
                    </a:cubicBezTo>
                    <a:cubicBezTo>
                      <a:pt x="240" y="232"/>
                      <a:pt x="242" y="223"/>
                      <a:pt x="245" y="215"/>
                    </a:cubicBezTo>
                    <a:cubicBezTo>
                      <a:pt x="249" y="207"/>
                      <a:pt x="253" y="200"/>
                      <a:pt x="260" y="194"/>
                    </a:cubicBezTo>
                    <a:cubicBezTo>
                      <a:pt x="266" y="188"/>
                      <a:pt x="273" y="183"/>
                      <a:pt x="281" y="180"/>
                    </a:cubicBezTo>
                    <a:cubicBezTo>
                      <a:pt x="289" y="176"/>
                      <a:pt x="297" y="175"/>
                      <a:pt x="306" y="175"/>
                    </a:cubicBezTo>
                    <a:cubicBezTo>
                      <a:pt x="308" y="175"/>
                      <a:pt x="310" y="175"/>
                      <a:pt x="312" y="175"/>
                    </a:cubicBezTo>
                    <a:cubicBezTo>
                      <a:pt x="314" y="175"/>
                      <a:pt x="316" y="175"/>
                      <a:pt x="317" y="175"/>
                    </a:cubicBezTo>
                    <a:cubicBezTo>
                      <a:pt x="319" y="166"/>
                      <a:pt x="320" y="157"/>
                      <a:pt x="320" y="148"/>
                    </a:cubicBezTo>
                    <a:cubicBezTo>
                      <a:pt x="320" y="132"/>
                      <a:pt x="318" y="116"/>
                      <a:pt x="313" y="101"/>
                    </a:cubicBezTo>
                    <a:cubicBezTo>
                      <a:pt x="308" y="86"/>
                      <a:pt x="302" y="72"/>
                      <a:pt x="293" y="59"/>
                    </a:cubicBezTo>
                    <a:cubicBezTo>
                      <a:pt x="285" y="46"/>
                      <a:pt x="274" y="35"/>
                      <a:pt x="262" y="25"/>
                    </a:cubicBezTo>
                    <a:cubicBezTo>
                      <a:pt x="250" y="15"/>
                      <a:pt x="236" y="6"/>
                      <a:pt x="221" y="0"/>
                    </a:cubicBezTo>
                    <a:cubicBezTo>
                      <a:pt x="219" y="6"/>
                      <a:pt x="215" y="12"/>
                      <a:pt x="211" y="17"/>
                    </a:cubicBezTo>
                    <a:cubicBezTo>
                      <a:pt x="207" y="22"/>
                      <a:pt x="202" y="26"/>
                      <a:pt x="197" y="30"/>
                    </a:cubicBezTo>
                    <a:cubicBezTo>
                      <a:pt x="191" y="34"/>
                      <a:pt x="185" y="36"/>
                      <a:pt x="179" y="38"/>
                    </a:cubicBezTo>
                    <a:cubicBezTo>
                      <a:pt x="173" y="40"/>
                      <a:pt x="166" y="41"/>
                      <a:pt x="160" y="41"/>
                    </a:cubicBezTo>
                    <a:cubicBezTo>
                      <a:pt x="153" y="41"/>
                      <a:pt x="147" y="40"/>
                      <a:pt x="140" y="38"/>
                    </a:cubicBezTo>
                    <a:cubicBezTo>
                      <a:pt x="134" y="36"/>
                      <a:pt x="128" y="34"/>
                      <a:pt x="123" y="30"/>
                    </a:cubicBezTo>
                    <a:cubicBezTo>
                      <a:pt x="118" y="26"/>
                      <a:pt x="113" y="22"/>
                      <a:pt x="108" y="17"/>
                    </a:cubicBezTo>
                    <a:cubicBezTo>
                      <a:pt x="104" y="12"/>
                      <a:pt x="101" y="6"/>
                      <a:pt x="98" y="0"/>
                    </a:cubicBezTo>
                    <a:cubicBezTo>
                      <a:pt x="83" y="6"/>
                      <a:pt x="70" y="15"/>
                      <a:pt x="58" y="25"/>
                    </a:cubicBezTo>
                    <a:cubicBezTo>
                      <a:pt x="45" y="35"/>
                      <a:pt x="35" y="46"/>
                      <a:pt x="27" y="59"/>
                    </a:cubicBezTo>
                    <a:cubicBezTo>
                      <a:pt x="18" y="72"/>
                      <a:pt x="11" y="86"/>
                      <a:pt x="7" y="101"/>
                    </a:cubicBezTo>
                    <a:cubicBezTo>
                      <a:pt x="2" y="116"/>
                      <a:pt x="0" y="132"/>
                      <a:pt x="0" y="148"/>
                    </a:cubicBezTo>
                    <a:cubicBezTo>
                      <a:pt x="0" y="157"/>
                      <a:pt x="1" y="166"/>
                      <a:pt x="2" y="175"/>
                    </a:cubicBezTo>
                    <a:cubicBezTo>
                      <a:pt x="12" y="174"/>
                      <a:pt x="22" y="174"/>
                      <a:pt x="31" y="177"/>
                    </a:cubicBezTo>
                    <a:cubicBezTo>
                      <a:pt x="41" y="180"/>
                      <a:pt x="49" y="184"/>
                      <a:pt x="56" y="190"/>
                    </a:cubicBezTo>
                    <a:cubicBezTo>
                      <a:pt x="63" y="197"/>
                      <a:pt x="69" y="204"/>
                      <a:pt x="73" y="213"/>
                    </a:cubicBezTo>
                    <a:cubicBezTo>
                      <a:pt x="78" y="222"/>
                      <a:pt x="80" y="231"/>
                      <a:pt x="80" y="241"/>
                    </a:cubicBezTo>
                    <a:cubicBezTo>
                      <a:pt x="80" y="248"/>
                      <a:pt x="79" y="254"/>
                      <a:pt x="77" y="261"/>
                    </a:cubicBezTo>
                    <a:cubicBezTo>
                      <a:pt x="75" y="267"/>
                      <a:pt x="72" y="273"/>
                      <a:pt x="68" y="279"/>
                    </a:cubicBezTo>
                    <a:cubicBezTo>
                      <a:pt x="82" y="288"/>
                      <a:pt x="96" y="296"/>
                      <a:pt x="112" y="300"/>
                    </a:cubicBezTo>
                    <a:cubicBezTo>
                      <a:pt x="127" y="305"/>
                      <a:pt x="143" y="308"/>
                      <a:pt x="160" y="308"/>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1" name="Freeform 14">
                <a:extLst>
                  <a:ext uri="{FF2B5EF4-FFF2-40B4-BE49-F238E27FC236}">
                    <a16:creationId xmlns:a16="http://schemas.microsoft.com/office/drawing/2014/main" id="{8F392B03-A781-43E1-8675-FE067A9706DB}"/>
                  </a:ext>
                </a:extLst>
              </p:cNvPr>
              <p:cNvSpPr>
                <a:spLocks/>
              </p:cNvSpPr>
              <p:nvPr/>
            </p:nvSpPr>
            <p:spPr bwMode="auto">
              <a:xfrm>
                <a:off x="552450" y="3400426"/>
                <a:ext cx="60325" cy="60325"/>
              </a:xfrm>
              <a:prstGeom prst="ellipse">
                <a:avLst/>
              </a:pr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2" name="Freeform 15">
                <a:extLst>
                  <a:ext uri="{FF2B5EF4-FFF2-40B4-BE49-F238E27FC236}">
                    <a16:creationId xmlns:a16="http://schemas.microsoft.com/office/drawing/2014/main" id="{49B9BB69-B30F-4E25-AA53-F9C483FB22D8}"/>
                  </a:ext>
                </a:extLst>
              </p:cNvPr>
              <p:cNvSpPr>
                <a:spLocks/>
              </p:cNvSpPr>
              <p:nvPr/>
            </p:nvSpPr>
            <p:spPr bwMode="auto">
              <a:xfrm>
                <a:off x="773113" y="3400426"/>
                <a:ext cx="60325" cy="60325"/>
              </a:xfrm>
              <a:prstGeom prst="ellipse">
                <a:avLst/>
              </a:pr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0" name="Group 9" descr="Graphic icon of sliding control panel knobs representing Customization.">
            <a:extLst>
              <a:ext uri="{FF2B5EF4-FFF2-40B4-BE49-F238E27FC236}">
                <a16:creationId xmlns:a16="http://schemas.microsoft.com/office/drawing/2014/main" id="{B0F86619-31F1-44CB-8F66-4B512693316D}"/>
              </a:ext>
            </a:extLst>
          </p:cNvPr>
          <p:cNvGrpSpPr/>
          <p:nvPr/>
        </p:nvGrpSpPr>
        <p:grpSpPr>
          <a:xfrm>
            <a:off x="426423" y="3905851"/>
            <a:ext cx="514822" cy="514822"/>
            <a:chOff x="434973" y="3983674"/>
            <a:chExt cx="525145" cy="525145"/>
          </a:xfrm>
        </p:grpSpPr>
        <p:sp>
          <p:nvSpPr>
            <p:cNvPr id="14" name="Oval 13">
              <a:extLst>
                <a:ext uri="{FF2B5EF4-FFF2-40B4-BE49-F238E27FC236}">
                  <a16:creationId xmlns:a16="http://schemas.microsoft.com/office/drawing/2014/main" id="{B8225CEB-2D6B-478D-80FF-58A2DCC8ACD7}"/>
                </a:ext>
              </a:extLst>
            </p:cNvPr>
            <p:cNvSpPr/>
            <p:nvPr/>
          </p:nvSpPr>
          <p:spPr bwMode="auto">
            <a:xfrm>
              <a:off x="434973" y="3983674"/>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5" name="Group 44">
              <a:extLst>
                <a:ext uri="{FF2B5EF4-FFF2-40B4-BE49-F238E27FC236}">
                  <a16:creationId xmlns:a16="http://schemas.microsoft.com/office/drawing/2014/main" id="{A4672220-696B-4275-8471-3B90A5C2F166}"/>
                </a:ext>
              </a:extLst>
            </p:cNvPr>
            <p:cNvGrpSpPr/>
            <p:nvPr/>
          </p:nvGrpSpPr>
          <p:grpSpPr>
            <a:xfrm>
              <a:off x="565783" y="4126390"/>
              <a:ext cx="263525" cy="239713"/>
              <a:chOff x="565151" y="4127500"/>
              <a:chExt cx="263525" cy="239713"/>
            </a:xfrm>
          </p:grpSpPr>
          <p:sp>
            <p:nvSpPr>
              <p:cNvPr id="36" name="Freeform 19">
                <a:extLst>
                  <a:ext uri="{FF2B5EF4-FFF2-40B4-BE49-F238E27FC236}">
                    <a16:creationId xmlns:a16="http://schemas.microsoft.com/office/drawing/2014/main" id="{3469AFB6-B0D1-4BDB-97B2-238857B29E07}"/>
                  </a:ext>
                </a:extLst>
              </p:cNvPr>
              <p:cNvSpPr>
                <a:spLocks/>
              </p:cNvSpPr>
              <p:nvPr/>
            </p:nvSpPr>
            <p:spPr bwMode="auto">
              <a:xfrm>
                <a:off x="585788" y="4127500"/>
                <a:ext cx="20638" cy="34925"/>
              </a:xfrm>
              <a:custGeom>
                <a:avLst/>
                <a:gdLst>
                  <a:gd name="T0" fmla="*/ 27 w 27"/>
                  <a:gd name="T1" fmla="*/ 0 h 46"/>
                  <a:gd name="T2" fmla="*/ 27 w 27"/>
                  <a:gd name="T3" fmla="*/ 0 h 46"/>
                  <a:gd name="T4" fmla="*/ 0 w 27"/>
                  <a:gd name="T5" fmla="*/ 0 h 46"/>
                  <a:gd name="T6" fmla="*/ 0 w 27"/>
                  <a:gd name="T7" fmla="*/ 46 h 46"/>
                  <a:gd name="T8" fmla="*/ 27 w 27"/>
                  <a:gd name="T9" fmla="*/ 46 h 46"/>
                  <a:gd name="T10" fmla="*/ 27 w 27"/>
                  <a:gd name="T11" fmla="*/ 0 h 46"/>
                </a:gdLst>
                <a:ahLst/>
                <a:cxnLst>
                  <a:cxn ang="0">
                    <a:pos x="T0" y="T1"/>
                  </a:cxn>
                  <a:cxn ang="0">
                    <a:pos x="T2" y="T3"/>
                  </a:cxn>
                  <a:cxn ang="0">
                    <a:pos x="T4" y="T5"/>
                  </a:cxn>
                  <a:cxn ang="0">
                    <a:pos x="T6" y="T7"/>
                  </a:cxn>
                  <a:cxn ang="0">
                    <a:pos x="T8" y="T9"/>
                  </a:cxn>
                  <a:cxn ang="0">
                    <a:pos x="T10" y="T11"/>
                  </a:cxn>
                </a:cxnLst>
                <a:rect l="0" t="0" r="r" b="b"/>
                <a:pathLst>
                  <a:path w="27" h="46">
                    <a:moveTo>
                      <a:pt x="27" y="0"/>
                    </a:moveTo>
                    <a:lnTo>
                      <a:pt x="27" y="0"/>
                    </a:lnTo>
                    <a:lnTo>
                      <a:pt x="0" y="0"/>
                    </a:lnTo>
                    <a:lnTo>
                      <a:pt x="0" y="46"/>
                    </a:lnTo>
                    <a:lnTo>
                      <a:pt x="27" y="46"/>
                    </a:lnTo>
                    <a:lnTo>
                      <a:pt x="27"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7" name="Freeform 20">
                <a:extLst>
                  <a:ext uri="{FF2B5EF4-FFF2-40B4-BE49-F238E27FC236}">
                    <a16:creationId xmlns:a16="http://schemas.microsoft.com/office/drawing/2014/main" id="{E42421AB-1B49-4BBA-AD6F-40D2DAD09371}"/>
                  </a:ext>
                </a:extLst>
              </p:cNvPr>
              <p:cNvSpPr>
                <a:spLocks/>
              </p:cNvSpPr>
              <p:nvPr/>
            </p:nvSpPr>
            <p:spPr bwMode="auto">
              <a:xfrm>
                <a:off x="585788" y="4224338"/>
                <a:ext cx="20638" cy="142875"/>
              </a:xfrm>
              <a:custGeom>
                <a:avLst/>
                <a:gdLst>
                  <a:gd name="T0" fmla="*/ 0 w 27"/>
                  <a:gd name="T1" fmla="*/ 187 h 187"/>
                  <a:gd name="T2" fmla="*/ 0 w 27"/>
                  <a:gd name="T3" fmla="*/ 187 h 187"/>
                  <a:gd name="T4" fmla="*/ 27 w 27"/>
                  <a:gd name="T5" fmla="*/ 187 h 187"/>
                  <a:gd name="T6" fmla="*/ 27 w 27"/>
                  <a:gd name="T7" fmla="*/ 0 h 187"/>
                  <a:gd name="T8" fmla="*/ 0 w 27"/>
                  <a:gd name="T9" fmla="*/ 0 h 187"/>
                  <a:gd name="T10" fmla="*/ 0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0" y="187"/>
                    </a:moveTo>
                    <a:lnTo>
                      <a:pt x="0" y="187"/>
                    </a:lnTo>
                    <a:lnTo>
                      <a:pt x="27" y="187"/>
                    </a:lnTo>
                    <a:lnTo>
                      <a:pt x="27" y="0"/>
                    </a:lnTo>
                    <a:lnTo>
                      <a:pt x="0" y="0"/>
                    </a:lnTo>
                    <a:lnTo>
                      <a:pt x="0" y="18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8" name="Freeform 21">
                <a:extLst>
                  <a:ext uri="{FF2B5EF4-FFF2-40B4-BE49-F238E27FC236}">
                    <a16:creationId xmlns:a16="http://schemas.microsoft.com/office/drawing/2014/main" id="{1094060F-49DD-4EA5-8D65-066215B73427}"/>
                  </a:ext>
                </a:extLst>
              </p:cNvPr>
              <p:cNvSpPr>
                <a:spLocks/>
              </p:cNvSpPr>
              <p:nvPr/>
            </p:nvSpPr>
            <p:spPr bwMode="auto">
              <a:xfrm>
                <a:off x="687388" y="4344988"/>
                <a:ext cx="20638" cy="22225"/>
              </a:xfrm>
              <a:custGeom>
                <a:avLst/>
                <a:gdLst>
                  <a:gd name="T0" fmla="*/ 0 w 27"/>
                  <a:gd name="T1" fmla="*/ 30 h 30"/>
                  <a:gd name="T2" fmla="*/ 0 w 27"/>
                  <a:gd name="T3" fmla="*/ 30 h 30"/>
                  <a:gd name="T4" fmla="*/ 27 w 27"/>
                  <a:gd name="T5" fmla="*/ 30 h 30"/>
                  <a:gd name="T6" fmla="*/ 27 w 27"/>
                  <a:gd name="T7" fmla="*/ 0 h 30"/>
                  <a:gd name="T8" fmla="*/ 0 w 27"/>
                  <a:gd name="T9" fmla="*/ 0 h 30"/>
                  <a:gd name="T10" fmla="*/ 0 w 27"/>
                  <a:gd name="T11" fmla="*/ 30 h 30"/>
                </a:gdLst>
                <a:ahLst/>
                <a:cxnLst>
                  <a:cxn ang="0">
                    <a:pos x="T0" y="T1"/>
                  </a:cxn>
                  <a:cxn ang="0">
                    <a:pos x="T2" y="T3"/>
                  </a:cxn>
                  <a:cxn ang="0">
                    <a:pos x="T4" y="T5"/>
                  </a:cxn>
                  <a:cxn ang="0">
                    <a:pos x="T6" y="T7"/>
                  </a:cxn>
                  <a:cxn ang="0">
                    <a:pos x="T8" y="T9"/>
                  </a:cxn>
                  <a:cxn ang="0">
                    <a:pos x="T10" y="T11"/>
                  </a:cxn>
                </a:cxnLst>
                <a:rect l="0" t="0" r="r" b="b"/>
                <a:pathLst>
                  <a:path w="27" h="30">
                    <a:moveTo>
                      <a:pt x="0" y="30"/>
                    </a:moveTo>
                    <a:lnTo>
                      <a:pt x="0" y="30"/>
                    </a:lnTo>
                    <a:lnTo>
                      <a:pt x="27" y="30"/>
                    </a:lnTo>
                    <a:lnTo>
                      <a:pt x="27" y="0"/>
                    </a:lnTo>
                    <a:lnTo>
                      <a:pt x="0" y="0"/>
                    </a:lnTo>
                    <a:lnTo>
                      <a:pt x="0" y="3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9" name="Freeform 22">
                <a:extLst>
                  <a:ext uri="{FF2B5EF4-FFF2-40B4-BE49-F238E27FC236}">
                    <a16:creationId xmlns:a16="http://schemas.microsoft.com/office/drawing/2014/main" id="{DCF37DAA-11B2-4101-B342-2EDA89D004EE}"/>
                  </a:ext>
                </a:extLst>
              </p:cNvPr>
              <p:cNvSpPr>
                <a:spLocks/>
              </p:cNvSpPr>
              <p:nvPr/>
            </p:nvSpPr>
            <p:spPr bwMode="auto">
              <a:xfrm>
                <a:off x="687388" y="4127500"/>
                <a:ext cx="20638" cy="153987"/>
              </a:xfrm>
              <a:custGeom>
                <a:avLst/>
                <a:gdLst>
                  <a:gd name="T0" fmla="*/ 27 w 27"/>
                  <a:gd name="T1" fmla="*/ 0 h 201"/>
                  <a:gd name="T2" fmla="*/ 27 w 27"/>
                  <a:gd name="T3" fmla="*/ 0 h 201"/>
                  <a:gd name="T4" fmla="*/ 0 w 27"/>
                  <a:gd name="T5" fmla="*/ 0 h 201"/>
                  <a:gd name="T6" fmla="*/ 0 w 27"/>
                  <a:gd name="T7" fmla="*/ 201 h 201"/>
                  <a:gd name="T8" fmla="*/ 27 w 27"/>
                  <a:gd name="T9" fmla="*/ 201 h 201"/>
                  <a:gd name="T10" fmla="*/ 27 w 27"/>
                  <a:gd name="T11" fmla="*/ 0 h 201"/>
                </a:gdLst>
                <a:ahLst/>
                <a:cxnLst>
                  <a:cxn ang="0">
                    <a:pos x="T0" y="T1"/>
                  </a:cxn>
                  <a:cxn ang="0">
                    <a:pos x="T2" y="T3"/>
                  </a:cxn>
                  <a:cxn ang="0">
                    <a:pos x="T4" y="T5"/>
                  </a:cxn>
                  <a:cxn ang="0">
                    <a:pos x="T6" y="T7"/>
                  </a:cxn>
                  <a:cxn ang="0">
                    <a:pos x="T8" y="T9"/>
                  </a:cxn>
                  <a:cxn ang="0">
                    <a:pos x="T10" y="T11"/>
                  </a:cxn>
                </a:cxnLst>
                <a:rect l="0" t="0" r="r" b="b"/>
                <a:pathLst>
                  <a:path w="27" h="201">
                    <a:moveTo>
                      <a:pt x="27" y="0"/>
                    </a:moveTo>
                    <a:lnTo>
                      <a:pt x="27" y="0"/>
                    </a:lnTo>
                    <a:lnTo>
                      <a:pt x="0" y="0"/>
                    </a:lnTo>
                    <a:lnTo>
                      <a:pt x="0" y="201"/>
                    </a:lnTo>
                    <a:lnTo>
                      <a:pt x="27" y="201"/>
                    </a:lnTo>
                    <a:lnTo>
                      <a:pt x="27"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0" name="Freeform 23">
                <a:extLst>
                  <a:ext uri="{FF2B5EF4-FFF2-40B4-BE49-F238E27FC236}">
                    <a16:creationId xmlns:a16="http://schemas.microsoft.com/office/drawing/2014/main" id="{CE8C0FE8-E3C7-4A3A-AC88-932CB876C884}"/>
                  </a:ext>
                </a:extLst>
              </p:cNvPr>
              <p:cNvSpPr>
                <a:spLocks/>
              </p:cNvSpPr>
              <p:nvPr/>
            </p:nvSpPr>
            <p:spPr bwMode="auto">
              <a:xfrm>
                <a:off x="788988" y="4283075"/>
                <a:ext cx="19050" cy="84137"/>
              </a:xfrm>
              <a:custGeom>
                <a:avLst/>
                <a:gdLst>
                  <a:gd name="T0" fmla="*/ 0 w 26"/>
                  <a:gd name="T1" fmla="*/ 110 h 110"/>
                  <a:gd name="T2" fmla="*/ 0 w 26"/>
                  <a:gd name="T3" fmla="*/ 110 h 110"/>
                  <a:gd name="T4" fmla="*/ 26 w 26"/>
                  <a:gd name="T5" fmla="*/ 110 h 110"/>
                  <a:gd name="T6" fmla="*/ 26 w 26"/>
                  <a:gd name="T7" fmla="*/ 0 h 110"/>
                  <a:gd name="T8" fmla="*/ 0 w 26"/>
                  <a:gd name="T9" fmla="*/ 0 h 110"/>
                  <a:gd name="T10" fmla="*/ 0 w 26"/>
                  <a:gd name="T11" fmla="*/ 110 h 110"/>
                </a:gdLst>
                <a:ahLst/>
                <a:cxnLst>
                  <a:cxn ang="0">
                    <a:pos x="T0" y="T1"/>
                  </a:cxn>
                  <a:cxn ang="0">
                    <a:pos x="T2" y="T3"/>
                  </a:cxn>
                  <a:cxn ang="0">
                    <a:pos x="T4" y="T5"/>
                  </a:cxn>
                  <a:cxn ang="0">
                    <a:pos x="T6" y="T7"/>
                  </a:cxn>
                  <a:cxn ang="0">
                    <a:pos x="T8" y="T9"/>
                  </a:cxn>
                  <a:cxn ang="0">
                    <a:pos x="T10" y="T11"/>
                  </a:cxn>
                </a:cxnLst>
                <a:rect l="0" t="0" r="r" b="b"/>
                <a:pathLst>
                  <a:path w="26" h="110">
                    <a:moveTo>
                      <a:pt x="0" y="110"/>
                    </a:moveTo>
                    <a:lnTo>
                      <a:pt x="0" y="110"/>
                    </a:lnTo>
                    <a:lnTo>
                      <a:pt x="26" y="110"/>
                    </a:lnTo>
                    <a:lnTo>
                      <a:pt x="26" y="0"/>
                    </a:lnTo>
                    <a:lnTo>
                      <a:pt x="0" y="0"/>
                    </a:lnTo>
                    <a:lnTo>
                      <a:pt x="0" y="11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1" name="Freeform 24">
                <a:extLst>
                  <a:ext uri="{FF2B5EF4-FFF2-40B4-BE49-F238E27FC236}">
                    <a16:creationId xmlns:a16="http://schemas.microsoft.com/office/drawing/2014/main" id="{14BA48D6-EDB7-4838-A6E6-33A5983131A2}"/>
                  </a:ext>
                </a:extLst>
              </p:cNvPr>
              <p:cNvSpPr>
                <a:spLocks/>
              </p:cNvSpPr>
              <p:nvPr/>
            </p:nvSpPr>
            <p:spPr bwMode="auto">
              <a:xfrm>
                <a:off x="788988" y="4127500"/>
                <a:ext cx="19050" cy="92075"/>
              </a:xfrm>
              <a:custGeom>
                <a:avLst/>
                <a:gdLst>
                  <a:gd name="T0" fmla="*/ 26 w 26"/>
                  <a:gd name="T1" fmla="*/ 0 h 121"/>
                  <a:gd name="T2" fmla="*/ 26 w 26"/>
                  <a:gd name="T3" fmla="*/ 0 h 121"/>
                  <a:gd name="T4" fmla="*/ 0 w 26"/>
                  <a:gd name="T5" fmla="*/ 0 h 121"/>
                  <a:gd name="T6" fmla="*/ 0 w 26"/>
                  <a:gd name="T7" fmla="*/ 121 h 121"/>
                  <a:gd name="T8" fmla="*/ 26 w 26"/>
                  <a:gd name="T9" fmla="*/ 121 h 121"/>
                  <a:gd name="T10" fmla="*/ 26 w 26"/>
                  <a:gd name="T11" fmla="*/ 0 h 121"/>
                </a:gdLst>
                <a:ahLst/>
                <a:cxnLst>
                  <a:cxn ang="0">
                    <a:pos x="T0" y="T1"/>
                  </a:cxn>
                  <a:cxn ang="0">
                    <a:pos x="T2" y="T3"/>
                  </a:cxn>
                  <a:cxn ang="0">
                    <a:pos x="T4" y="T5"/>
                  </a:cxn>
                  <a:cxn ang="0">
                    <a:pos x="T6" y="T7"/>
                  </a:cxn>
                  <a:cxn ang="0">
                    <a:pos x="T8" y="T9"/>
                  </a:cxn>
                  <a:cxn ang="0">
                    <a:pos x="T10" y="T11"/>
                  </a:cxn>
                </a:cxnLst>
                <a:rect l="0" t="0" r="r" b="b"/>
                <a:pathLst>
                  <a:path w="26" h="121">
                    <a:moveTo>
                      <a:pt x="26" y="0"/>
                    </a:moveTo>
                    <a:lnTo>
                      <a:pt x="26" y="0"/>
                    </a:lnTo>
                    <a:lnTo>
                      <a:pt x="0" y="0"/>
                    </a:lnTo>
                    <a:lnTo>
                      <a:pt x="0" y="121"/>
                    </a:lnTo>
                    <a:lnTo>
                      <a:pt x="26" y="121"/>
                    </a:lnTo>
                    <a:lnTo>
                      <a:pt x="26"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2" name="Freeform 25">
                <a:extLst>
                  <a:ext uri="{FF2B5EF4-FFF2-40B4-BE49-F238E27FC236}">
                    <a16:creationId xmlns:a16="http://schemas.microsoft.com/office/drawing/2014/main" id="{FF403A8A-6723-44FE-AE0C-2BA7ADE2D210}"/>
                  </a:ext>
                </a:extLst>
              </p:cNvPr>
              <p:cNvSpPr>
                <a:spLocks/>
              </p:cNvSpPr>
              <p:nvPr/>
            </p:nvSpPr>
            <p:spPr bwMode="auto">
              <a:xfrm>
                <a:off x="565151" y="4162425"/>
                <a:ext cx="60325" cy="41275"/>
              </a:xfrm>
              <a:custGeom>
                <a:avLst/>
                <a:gdLst>
                  <a:gd name="T0" fmla="*/ 27 w 80"/>
                  <a:gd name="T1" fmla="*/ 0 h 53"/>
                  <a:gd name="T2" fmla="*/ 27 w 80"/>
                  <a:gd name="T3" fmla="*/ 0 h 53"/>
                  <a:gd name="T4" fmla="*/ 0 w 80"/>
                  <a:gd name="T5" fmla="*/ 0 h 53"/>
                  <a:gd name="T6" fmla="*/ 0 w 80"/>
                  <a:gd name="T7" fmla="*/ 53 h 53"/>
                  <a:gd name="T8" fmla="*/ 27 w 80"/>
                  <a:gd name="T9" fmla="*/ 53 h 53"/>
                  <a:gd name="T10" fmla="*/ 54 w 80"/>
                  <a:gd name="T11" fmla="*/ 53 h 53"/>
                  <a:gd name="T12" fmla="*/ 80 w 80"/>
                  <a:gd name="T13" fmla="*/ 53 h 53"/>
                  <a:gd name="T14" fmla="*/ 80 w 80"/>
                  <a:gd name="T15" fmla="*/ 0 h 53"/>
                  <a:gd name="T16" fmla="*/ 54 w 80"/>
                  <a:gd name="T17" fmla="*/ 0 h 53"/>
                  <a:gd name="T18" fmla="*/ 27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27" y="0"/>
                    </a:moveTo>
                    <a:lnTo>
                      <a:pt x="27" y="0"/>
                    </a:lnTo>
                    <a:lnTo>
                      <a:pt x="0" y="0"/>
                    </a:lnTo>
                    <a:lnTo>
                      <a:pt x="0" y="53"/>
                    </a:lnTo>
                    <a:lnTo>
                      <a:pt x="27" y="53"/>
                    </a:lnTo>
                    <a:lnTo>
                      <a:pt x="54" y="53"/>
                    </a:lnTo>
                    <a:lnTo>
                      <a:pt x="80" y="53"/>
                    </a:lnTo>
                    <a:lnTo>
                      <a:pt x="80" y="0"/>
                    </a:lnTo>
                    <a:lnTo>
                      <a:pt x="54" y="0"/>
                    </a:lnTo>
                    <a:lnTo>
                      <a:pt x="27"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3" name="Freeform 26">
                <a:extLst>
                  <a:ext uri="{FF2B5EF4-FFF2-40B4-BE49-F238E27FC236}">
                    <a16:creationId xmlns:a16="http://schemas.microsoft.com/office/drawing/2014/main" id="{A1C9CB18-F825-4F44-A2DA-80F4C18A4C64}"/>
                  </a:ext>
                </a:extLst>
              </p:cNvPr>
              <p:cNvSpPr>
                <a:spLocks/>
              </p:cNvSpPr>
              <p:nvPr/>
            </p:nvSpPr>
            <p:spPr bwMode="auto">
              <a:xfrm>
                <a:off x="666751" y="4281488"/>
                <a:ext cx="60325" cy="41275"/>
              </a:xfrm>
              <a:custGeom>
                <a:avLst/>
                <a:gdLst>
                  <a:gd name="T0" fmla="*/ 26 w 80"/>
                  <a:gd name="T1" fmla="*/ 0 h 54"/>
                  <a:gd name="T2" fmla="*/ 26 w 80"/>
                  <a:gd name="T3" fmla="*/ 0 h 54"/>
                  <a:gd name="T4" fmla="*/ 0 w 80"/>
                  <a:gd name="T5" fmla="*/ 0 h 54"/>
                  <a:gd name="T6" fmla="*/ 0 w 80"/>
                  <a:gd name="T7" fmla="*/ 54 h 54"/>
                  <a:gd name="T8" fmla="*/ 26 w 80"/>
                  <a:gd name="T9" fmla="*/ 54 h 54"/>
                  <a:gd name="T10" fmla="*/ 53 w 80"/>
                  <a:gd name="T11" fmla="*/ 54 h 54"/>
                  <a:gd name="T12" fmla="*/ 80 w 80"/>
                  <a:gd name="T13" fmla="*/ 54 h 54"/>
                  <a:gd name="T14" fmla="*/ 80 w 80"/>
                  <a:gd name="T15" fmla="*/ 0 h 54"/>
                  <a:gd name="T16" fmla="*/ 53 w 80"/>
                  <a:gd name="T17" fmla="*/ 0 h 54"/>
                  <a:gd name="T18" fmla="*/ 26 w 80"/>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4">
                    <a:moveTo>
                      <a:pt x="26" y="0"/>
                    </a:moveTo>
                    <a:lnTo>
                      <a:pt x="26" y="0"/>
                    </a:lnTo>
                    <a:lnTo>
                      <a:pt x="0" y="0"/>
                    </a:lnTo>
                    <a:lnTo>
                      <a:pt x="0" y="54"/>
                    </a:lnTo>
                    <a:lnTo>
                      <a:pt x="26" y="54"/>
                    </a:lnTo>
                    <a:lnTo>
                      <a:pt x="53" y="54"/>
                    </a:lnTo>
                    <a:lnTo>
                      <a:pt x="80" y="54"/>
                    </a:lnTo>
                    <a:lnTo>
                      <a:pt x="80" y="0"/>
                    </a:lnTo>
                    <a:lnTo>
                      <a:pt x="53" y="0"/>
                    </a:lnTo>
                    <a:lnTo>
                      <a:pt x="26"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4" name="Freeform 27">
                <a:extLst>
                  <a:ext uri="{FF2B5EF4-FFF2-40B4-BE49-F238E27FC236}">
                    <a16:creationId xmlns:a16="http://schemas.microsoft.com/office/drawing/2014/main" id="{04F36EDC-C2A4-4373-A8CE-5922D321647A}"/>
                  </a:ext>
                </a:extLst>
              </p:cNvPr>
              <p:cNvSpPr>
                <a:spLocks/>
              </p:cNvSpPr>
              <p:nvPr/>
            </p:nvSpPr>
            <p:spPr bwMode="auto">
              <a:xfrm>
                <a:off x="768351" y="4219575"/>
                <a:ext cx="60325" cy="41275"/>
              </a:xfrm>
              <a:custGeom>
                <a:avLst/>
                <a:gdLst>
                  <a:gd name="T0" fmla="*/ 53 w 80"/>
                  <a:gd name="T1" fmla="*/ 0 h 53"/>
                  <a:gd name="T2" fmla="*/ 53 w 80"/>
                  <a:gd name="T3" fmla="*/ 0 h 53"/>
                  <a:gd name="T4" fmla="*/ 27 w 80"/>
                  <a:gd name="T5" fmla="*/ 0 h 53"/>
                  <a:gd name="T6" fmla="*/ 0 w 80"/>
                  <a:gd name="T7" fmla="*/ 0 h 53"/>
                  <a:gd name="T8" fmla="*/ 0 w 80"/>
                  <a:gd name="T9" fmla="*/ 53 h 53"/>
                  <a:gd name="T10" fmla="*/ 27 w 80"/>
                  <a:gd name="T11" fmla="*/ 53 h 53"/>
                  <a:gd name="T12" fmla="*/ 53 w 80"/>
                  <a:gd name="T13" fmla="*/ 53 h 53"/>
                  <a:gd name="T14" fmla="*/ 80 w 80"/>
                  <a:gd name="T15" fmla="*/ 53 h 53"/>
                  <a:gd name="T16" fmla="*/ 80 w 80"/>
                  <a:gd name="T17" fmla="*/ 0 h 53"/>
                  <a:gd name="T18" fmla="*/ 53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53" y="0"/>
                    </a:moveTo>
                    <a:lnTo>
                      <a:pt x="53" y="0"/>
                    </a:lnTo>
                    <a:lnTo>
                      <a:pt x="27" y="0"/>
                    </a:lnTo>
                    <a:lnTo>
                      <a:pt x="0" y="0"/>
                    </a:lnTo>
                    <a:lnTo>
                      <a:pt x="0" y="53"/>
                    </a:lnTo>
                    <a:lnTo>
                      <a:pt x="27" y="53"/>
                    </a:lnTo>
                    <a:lnTo>
                      <a:pt x="53" y="53"/>
                    </a:lnTo>
                    <a:lnTo>
                      <a:pt x="80" y="53"/>
                    </a:lnTo>
                    <a:lnTo>
                      <a:pt x="80" y="0"/>
                    </a:lnTo>
                    <a:lnTo>
                      <a:pt x="53"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1" name="Group 10" descr="Graphic of padlock. Represents &quot;Work with confidence&quot;">
            <a:extLst>
              <a:ext uri="{FF2B5EF4-FFF2-40B4-BE49-F238E27FC236}">
                <a16:creationId xmlns:a16="http://schemas.microsoft.com/office/drawing/2014/main" id="{2E974C61-6570-48FA-AB04-E185EE1EADAF}"/>
              </a:ext>
            </a:extLst>
          </p:cNvPr>
          <p:cNvGrpSpPr/>
          <p:nvPr/>
        </p:nvGrpSpPr>
        <p:grpSpPr>
          <a:xfrm>
            <a:off x="426422" y="4801091"/>
            <a:ext cx="514822" cy="514822"/>
            <a:chOff x="434972" y="4896866"/>
            <a:chExt cx="525145" cy="525145"/>
          </a:xfrm>
        </p:grpSpPr>
        <p:sp>
          <p:nvSpPr>
            <p:cNvPr id="15" name="Oval 14">
              <a:extLst>
                <a:ext uri="{FF2B5EF4-FFF2-40B4-BE49-F238E27FC236}">
                  <a16:creationId xmlns:a16="http://schemas.microsoft.com/office/drawing/2014/main" id="{D118969A-3FFC-44EA-A5B4-6EF701E4A4F6}"/>
                </a:ext>
              </a:extLst>
            </p:cNvPr>
            <p:cNvSpPr/>
            <p:nvPr/>
          </p:nvSpPr>
          <p:spPr bwMode="auto">
            <a:xfrm>
              <a:off x="434972" y="4896866"/>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1" name="Group 50">
              <a:extLst>
                <a:ext uri="{FF2B5EF4-FFF2-40B4-BE49-F238E27FC236}">
                  <a16:creationId xmlns:a16="http://schemas.microsoft.com/office/drawing/2014/main" id="{A13451E8-3C2E-433E-92E9-BB95FB9E82BC}"/>
                </a:ext>
              </a:extLst>
            </p:cNvPr>
            <p:cNvGrpSpPr/>
            <p:nvPr/>
          </p:nvGrpSpPr>
          <p:grpSpPr>
            <a:xfrm>
              <a:off x="577688" y="5001482"/>
              <a:ext cx="239713" cy="315912"/>
              <a:chOff x="563563" y="4987926"/>
              <a:chExt cx="239713" cy="315912"/>
            </a:xfrm>
          </p:grpSpPr>
          <p:sp>
            <p:nvSpPr>
              <p:cNvPr id="48" name="Freeform 31">
                <a:extLst>
                  <a:ext uri="{FF2B5EF4-FFF2-40B4-BE49-F238E27FC236}">
                    <a16:creationId xmlns:a16="http://schemas.microsoft.com/office/drawing/2014/main" id="{C85C0932-6608-4B5C-8724-EC07BDD3D1AC}"/>
                  </a:ext>
                </a:extLst>
              </p:cNvPr>
              <p:cNvSpPr>
                <a:spLocks noEditPoints="1"/>
              </p:cNvSpPr>
              <p:nvPr/>
            </p:nvSpPr>
            <p:spPr bwMode="auto">
              <a:xfrm>
                <a:off x="563563" y="4987926"/>
                <a:ext cx="239713" cy="138113"/>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9" name="Freeform 32">
                <a:extLst>
                  <a:ext uri="{FF2B5EF4-FFF2-40B4-BE49-F238E27FC236}">
                    <a16:creationId xmlns:a16="http://schemas.microsoft.com/office/drawing/2014/main" id="{791E1D7C-53F7-4AD0-AB74-6F7867C15E52}"/>
                  </a:ext>
                </a:extLst>
              </p:cNvPr>
              <p:cNvSpPr>
                <a:spLocks noEditPoints="1"/>
              </p:cNvSpPr>
              <p:nvPr/>
            </p:nvSpPr>
            <p:spPr bwMode="auto">
              <a:xfrm>
                <a:off x="563563" y="5126038"/>
                <a:ext cx="239713" cy="177800"/>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50" name="Freeform 33">
                <a:extLst>
                  <a:ext uri="{FF2B5EF4-FFF2-40B4-BE49-F238E27FC236}">
                    <a16:creationId xmlns:a16="http://schemas.microsoft.com/office/drawing/2014/main" id="{908D9634-BBBE-421B-9959-55A306A6EF6D}"/>
                  </a:ext>
                </a:extLst>
              </p:cNvPr>
              <p:cNvSpPr>
                <a:spLocks/>
              </p:cNvSpPr>
              <p:nvPr/>
            </p:nvSpPr>
            <p:spPr bwMode="auto">
              <a:xfrm>
                <a:off x="663575" y="5200651"/>
                <a:ext cx="39688" cy="39688"/>
              </a:xfrm>
              <a:prstGeom prst="ellipse">
                <a:avLst/>
              </a:pr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6" name="Group 15" descr="Image of computer monitor displaying Microsoft Teams Store window">
            <a:extLst>
              <a:ext uri="{FF2B5EF4-FFF2-40B4-BE49-F238E27FC236}">
                <a16:creationId xmlns:a16="http://schemas.microsoft.com/office/drawing/2014/main" id="{B762E2EB-C69D-4C5A-B028-4CFB07026148}"/>
              </a:ext>
            </a:extLst>
          </p:cNvPr>
          <p:cNvGrpSpPr/>
          <p:nvPr/>
        </p:nvGrpSpPr>
        <p:grpSpPr>
          <a:xfrm>
            <a:off x="4913054" y="1161160"/>
            <a:ext cx="7278947" cy="5696841"/>
            <a:chOff x="4913054" y="1161160"/>
            <a:chExt cx="7278947" cy="5696841"/>
          </a:xfrm>
        </p:grpSpPr>
        <p:pic>
          <p:nvPicPr>
            <p:cNvPr id="63" name="Picture 62" descr="A screenshot of a computer&#10;&#10;Description generated with very high confidence">
              <a:extLst>
                <a:ext uri="{FF2B5EF4-FFF2-40B4-BE49-F238E27FC236}">
                  <a16:creationId xmlns:a16="http://schemas.microsoft.com/office/drawing/2014/main" id="{F8B04BB1-A1A5-4192-AE1C-CA1910FD02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B7A456F-4040-419C-97E5-12AF5B8C6AD5}"/>
                </a:ext>
              </a:extLst>
            </p:cNvPr>
            <p:cNvPicPr>
              <a:picLocks noChangeAspect="1"/>
            </p:cNvPicPr>
            <p:nvPr/>
          </p:nvPicPr>
          <p:blipFill rotWithShape="1">
            <a:blip r:embed="rId4">
              <a:extLst>
                <a:ext uri="{28A0092B-C50C-407E-A947-70E740481C1C}">
                  <a14:useLocalDpi xmlns:a14="http://schemas.microsoft.com/office/drawing/2010/main"/>
                </a:ext>
              </a:extLst>
            </a:blip>
            <a:srcRect r="10412"/>
            <a:stretch/>
          </p:blipFill>
          <p:spPr>
            <a:xfrm>
              <a:off x="5519558" y="1438159"/>
              <a:ext cx="6672441" cy="4772141"/>
            </a:xfrm>
            <a:prstGeom prst="rect">
              <a:avLst/>
            </a:prstGeom>
          </p:spPr>
        </p:pic>
      </p:grpSp>
      <p:sp>
        <p:nvSpPr>
          <p:cNvPr id="61" name="Rectangle 60">
            <a:extLst>
              <a:ext uri="{FF2B5EF4-FFF2-40B4-BE49-F238E27FC236}">
                <a16:creationId xmlns:a16="http://schemas.microsoft.com/office/drawing/2014/main" id="{43455B51-DBB1-4633-B080-A5000F356F3A}"/>
              </a:ext>
              <a:ext uri="{C183D7F6-B498-43B3-948B-1728B52AA6E4}">
                <adec:decorative xmlns:adec="http://schemas.microsoft.com/office/drawing/2017/decorative" val="1"/>
              </a:ext>
            </a:extLst>
          </p:cNvPr>
          <p:cNvSpPr/>
          <p:nvPr/>
        </p:nvSpPr>
        <p:spPr bwMode="auto">
          <a:xfrm>
            <a:off x="1" y="1713054"/>
            <a:ext cx="4881004" cy="200931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62" name="Rectangle 61">
            <a:extLst>
              <a:ext uri="{FF2B5EF4-FFF2-40B4-BE49-F238E27FC236}">
                <a16:creationId xmlns:a16="http://schemas.microsoft.com/office/drawing/2014/main" id="{5011F561-DA89-4942-8650-9CA2614A9952}"/>
              </a:ext>
              <a:ext uri="{C183D7F6-B498-43B3-948B-1728B52AA6E4}">
                <adec:decorative xmlns:adec="http://schemas.microsoft.com/office/drawing/2017/decorative" val="1"/>
              </a:ext>
            </a:extLst>
          </p:cNvPr>
          <p:cNvSpPr/>
          <p:nvPr/>
        </p:nvSpPr>
        <p:spPr bwMode="auto">
          <a:xfrm>
            <a:off x="131933" y="4662928"/>
            <a:ext cx="5046969" cy="200931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7" name="Rectangle 46">
            <a:extLst>
              <a:ext uri="{FF2B5EF4-FFF2-40B4-BE49-F238E27FC236}">
                <a16:creationId xmlns:a16="http://schemas.microsoft.com/office/drawing/2014/main" id="{7B54248F-B77B-479B-98C2-F51AF9BEACB3}"/>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763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750" fill="hold"/>
                                        <p:tgtEl>
                                          <p:spTgt spid="8">
                                            <p:txEl>
                                              <p:pRg st="4" end="4"/>
                                            </p:txEl>
                                          </p:spTgt>
                                        </p:tgtEl>
                                        <p:attrNameLst>
                                          <p:attrName>style.color</p:attrName>
                                        </p:attrNameLst>
                                      </p:cBhvr>
                                      <p:to>
                                        <a:srgbClr val="282828"/>
                                      </p:to>
                                    </p:animClr>
                                  </p:childTnLst>
                                </p:cTn>
                              </p:par>
                              <p:par>
                                <p:cTn id="7" presetID="10"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animEffect transition="in" filter="fade">
                                      <p:cBhvr>
                                        <p:cTn id="9" dur="1750"/>
                                        <p:tgtEl>
                                          <p:spTgt spid="6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CBA8FD0F-B3CB-48FA-84B3-93A6E7E293D4}"/>
              </a:ext>
              <a:ext uri="{C183D7F6-B498-43B3-948B-1728B52AA6E4}">
                <adec:decorative xmlns:adec="http://schemas.microsoft.com/office/drawing/2017/decorative" val="1"/>
              </a:ext>
            </a:extLst>
          </p:cNvPr>
          <p:cNvGrpSpPr/>
          <p:nvPr/>
        </p:nvGrpSpPr>
        <p:grpSpPr>
          <a:xfrm>
            <a:off x="-765831" y="-1028558"/>
            <a:ext cx="13796102" cy="8892181"/>
            <a:chOff x="-781189" y="-1136746"/>
            <a:chExt cx="14072743" cy="9070499"/>
          </a:xfrm>
          <a:solidFill>
            <a:schemeClr val="bg1"/>
          </a:solidFill>
        </p:grpSpPr>
        <p:grpSp>
          <p:nvGrpSpPr>
            <p:cNvPr id="255" name="Group 254">
              <a:extLst>
                <a:ext uri="{FF2B5EF4-FFF2-40B4-BE49-F238E27FC236}">
                  <a16:creationId xmlns:a16="http://schemas.microsoft.com/office/drawing/2014/main" id="{710AB340-228B-4CF4-B279-C8A0FB760EFF}"/>
                </a:ext>
              </a:extLst>
            </p:cNvPr>
            <p:cNvGrpSpPr/>
            <p:nvPr/>
          </p:nvGrpSpPr>
          <p:grpSpPr>
            <a:xfrm>
              <a:off x="-781189" y="6502214"/>
              <a:ext cx="14072743" cy="1431539"/>
              <a:chOff x="-55212" y="2684568"/>
              <a:chExt cx="14072743" cy="1431539"/>
            </a:xfrm>
            <a:grpFill/>
          </p:grpSpPr>
          <p:sp>
            <p:nvSpPr>
              <p:cNvPr id="256" name="Freeform 48">
                <a:extLst>
                  <a:ext uri="{FF2B5EF4-FFF2-40B4-BE49-F238E27FC236}">
                    <a16:creationId xmlns:a16="http://schemas.microsoft.com/office/drawing/2014/main" id="{776B4C89-E33A-4D2E-9BBF-8A66F89579DC}"/>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49">
                <a:extLst>
                  <a:ext uri="{FF2B5EF4-FFF2-40B4-BE49-F238E27FC236}">
                    <a16:creationId xmlns:a16="http://schemas.microsoft.com/office/drawing/2014/main" id="{77B8974B-0113-4270-9D58-0C9584195DF8}"/>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71">
                <a:extLst>
                  <a:ext uri="{FF2B5EF4-FFF2-40B4-BE49-F238E27FC236}">
                    <a16:creationId xmlns:a16="http://schemas.microsoft.com/office/drawing/2014/main" id="{8862FB63-9F59-4BC1-8104-C67E71B7CA77}"/>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92">
                <a:extLst>
                  <a:ext uri="{FF2B5EF4-FFF2-40B4-BE49-F238E27FC236}">
                    <a16:creationId xmlns:a16="http://schemas.microsoft.com/office/drawing/2014/main" id="{D302BF6F-A28D-45D7-A6EA-4AF1B25DA87C}"/>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93">
                <a:extLst>
                  <a:ext uri="{FF2B5EF4-FFF2-40B4-BE49-F238E27FC236}">
                    <a16:creationId xmlns:a16="http://schemas.microsoft.com/office/drawing/2014/main" id="{4C762E6E-381C-4508-8F60-437F4EAEAE14}"/>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94">
                <a:extLst>
                  <a:ext uri="{FF2B5EF4-FFF2-40B4-BE49-F238E27FC236}">
                    <a16:creationId xmlns:a16="http://schemas.microsoft.com/office/drawing/2014/main" id="{56D190CA-7F88-4D49-9A47-47C7CB826A18}"/>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111">
                <a:extLst>
                  <a:ext uri="{FF2B5EF4-FFF2-40B4-BE49-F238E27FC236}">
                    <a16:creationId xmlns:a16="http://schemas.microsoft.com/office/drawing/2014/main" id="{71CAA258-9779-4BA5-99FB-264CC826F6E3}"/>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49">
                <a:extLst>
                  <a:ext uri="{FF2B5EF4-FFF2-40B4-BE49-F238E27FC236}">
                    <a16:creationId xmlns:a16="http://schemas.microsoft.com/office/drawing/2014/main" id="{DB65A58E-34E5-4D1C-AD0C-0275FA5E33E9}"/>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111">
                <a:extLst>
                  <a:ext uri="{FF2B5EF4-FFF2-40B4-BE49-F238E27FC236}">
                    <a16:creationId xmlns:a16="http://schemas.microsoft.com/office/drawing/2014/main" id="{16D1156B-381F-4C4F-879D-0AC0FA617772}"/>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49">
                <a:extLst>
                  <a:ext uri="{FF2B5EF4-FFF2-40B4-BE49-F238E27FC236}">
                    <a16:creationId xmlns:a16="http://schemas.microsoft.com/office/drawing/2014/main" id="{E9F3E780-C62D-450A-870A-AF195381553E}"/>
                  </a:ext>
                </a:extLst>
              </p:cNvPr>
              <p:cNvSpPr>
                <a:spLocks/>
              </p:cNvSpPr>
              <p:nvPr/>
            </p:nvSpPr>
            <p:spPr bwMode="auto">
              <a:xfrm>
                <a:off x="1280939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6" name="Group 265">
              <a:extLst>
                <a:ext uri="{FF2B5EF4-FFF2-40B4-BE49-F238E27FC236}">
                  <a16:creationId xmlns:a16="http://schemas.microsoft.com/office/drawing/2014/main" id="{611641DF-2418-4D72-96C9-7229FEE40D01}"/>
                </a:ext>
              </a:extLst>
            </p:cNvPr>
            <p:cNvGrpSpPr/>
            <p:nvPr/>
          </p:nvGrpSpPr>
          <p:grpSpPr>
            <a:xfrm>
              <a:off x="-55212" y="5228443"/>
              <a:ext cx="12653303" cy="1431539"/>
              <a:chOff x="-55212" y="2684568"/>
              <a:chExt cx="12653303" cy="1431539"/>
            </a:xfrm>
            <a:grpFill/>
          </p:grpSpPr>
          <p:sp>
            <p:nvSpPr>
              <p:cNvPr id="267" name="Freeform 48">
                <a:extLst>
                  <a:ext uri="{FF2B5EF4-FFF2-40B4-BE49-F238E27FC236}">
                    <a16:creationId xmlns:a16="http://schemas.microsoft.com/office/drawing/2014/main" id="{821E2801-B131-46C0-A163-628461E11054}"/>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49">
                <a:extLst>
                  <a:ext uri="{FF2B5EF4-FFF2-40B4-BE49-F238E27FC236}">
                    <a16:creationId xmlns:a16="http://schemas.microsoft.com/office/drawing/2014/main" id="{552D3031-0413-4A04-BC10-E27562824DAF}"/>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71">
                <a:extLst>
                  <a:ext uri="{FF2B5EF4-FFF2-40B4-BE49-F238E27FC236}">
                    <a16:creationId xmlns:a16="http://schemas.microsoft.com/office/drawing/2014/main" id="{3AC8DBA5-1775-4112-BCAA-258EF2FD71FD}"/>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92">
                <a:extLst>
                  <a:ext uri="{FF2B5EF4-FFF2-40B4-BE49-F238E27FC236}">
                    <a16:creationId xmlns:a16="http://schemas.microsoft.com/office/drawing/2014/main" id="{E4E8084F-8051-4CFE-BC02-90A606947CA3}"/>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93">
                <a:extLst>
                  <a:ext uri="{FF2B5EF4-FFF2-40B4-BE49-F238E27FC236}">
                    <a16:creationId xmlns:a16="http://schemas.microsoft.com/office/drawing/2014/main" id="{3DE754CD-FDB3-44AB-967A-1DC370BC2841}"/>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94">
                <a:extLst>
                  <a:ext uri="{FF2B5EF4-FFF2-40B4-BE49-F238E27FC236}">
                    <a16:creationId xmlns:a16="http://schemas.microsoft.com/office/drawing/2014/main" id="{56EB646B-BE13-41C3-A11F-085F102C550D}"/>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73" name="Freeform 111">
                <a:extLst>
                  <a:ext uri="{FF2B5EF4-FFF2-40B4-BE49-F238E27FC236}">
                    <a16:creationId xmlns:a16="http://schemas.microsoft.com/office/drawing/2014/main" id="{7FF36E3F-D71E-433B-9DCC-698D182145C8}"/>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74" name="Freeform 49">
                <a:extLst>
                  <a:ext uri="{FF2B5EF4-FFF2-40B4-BE49-F238E27FC236}">
                    <a16:creationId xmlns:a16="http://schemas.microsoft.com/office/drawing/2014/main" id="{6971749F-151D-46AE-840A-3DF29CE553B3}"/>
                  </a:ext>
                </a:extLst>
              </p:cNvPr>
              <p:cNvSpPr>
                <a:spLocks/>
              </p:cNvSpPr>
              <p:nvPr/>
            </p:nvSpPr>
            <p:spPr bwMode="auto">
              <a:xfrm>
                <a:off x="1138995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111">
                <a:extLst>
                  <a:ext uri="{FF2B5EF4-FFF2-40B4-BE49-F238E27FC236}">
                    <a16:creationId xmlns:a16="http://schemas.microsoft.com/office/drawing/2014/main" id="{08A72CA3-2161-4374-9061-B94C1E9EBC81}"/>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6" name="Group 275">
              <a:extLst>
                <a:ext uri="{FF2B5EF4-FFF2-40B4-BE49-F238E27FC236}">
                  <a16:creationId xmlns:a16="http://schemas.microsoft.com/office/drawing/2014/main" id="{FFF8BCC2-C5E0-4F42-949E-E94BE3A9108F}"/>
                </a:ext>
              </a:extLst>
            </p:cNvPr>
            <p:cNvGrpSpPr/>
            <p:nvPr/>
          </p:nvGrpSpPr>
          <p:grpSpPr>
            <a:xfrm>
              <a:off x="-781189" y="3956506"/>
              <a:ext cx="14072743" cy="1431539"/>
              <a:chOff x="-55212" y="2684568"/>
              <a:chExt cx="14072743" cy="1431539"/>
            </a:xfrm>
            <a:grpFill/>
          </p:grpSpPr>
          <p:sp>
            <p:nvSpPr>
              <p:cNvPr id="277" name="Freeform 48">
                <a:extLst>
                  <a:ext uri="{FF2B5EF4-FFF2-40B4-BE49-F238E27FC236}">
                    <a16:creationId xmlns:a16="http://schemas.microsoft.com/office/drawing/2014/main" id="{4A42F1C7-E250-40CF-A076-A4A79484C4BC}"/>
                  </a:ext>
                </a:extLst>
              </p:cNvPr>
              <p:cNvSpPr>
                <a:spLocks/>
              </p:cNvSpPr>
              <p:nvPr/>
            </p:nvSpPr>
            <p:spPr bwMode="auto">
              <a:xfrm>
                <a:off x="8521781" y="2703616"/>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49">
                <a:extLst>
                  <a:ext uri="{FF2B5EF4-FFF2-40B4-BE49-F238E27FC236}">
                    <a16:creationId xmlns:a16="http://schemas.microsoft.com/office/drawing/2014/main" id="{AE02A4EA-6E7B-479E-AD84-41D89008F52D}"/>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71">
                <a:extLst>
                  <a:ext uri="{FF2B5EF4-FFF2-40B4-BE49-F238E27FC236}">
                    <a16:creationId xmlns:a16="http://schemas.microsoft.com/office/drawing/2014/main" id="{05F65EC3-1F7C-4E23-B3A6-2C6333D374A4}"/>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92">
                <a:extLst>
                  <a:ext uri="{FF2B5EF4-FFF2-40B4-BE49-F238E27FC236}">
                    <a16:creationId xmlns:a16="http://schemas.microsoft.com/office/drawing/2014/main" id="{770398DC-ABB5-44CB-AD3A-845F8CBD6F3E}"/>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93">
                <a:extLst>
                  <a:ext uri="{FF2B5EF4-FFF2-40B4-BE49-F238E27FC236}">
                    <a16:creationId xmlns:a16="http://schemas.microsoft.com/office/drawing/2014/main" id="{76ECE43C-1A89-449E-A22E-2B67B6BC39A3}"/>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94">
                <a:extLst>
                  <a:ext uri="{FF2B5EF4-FFF2-40B4-BE49-F238E27FC236}">
                    <a16:creationId xmlns:a16="http://schemas.microsoft.com/office/drawing/2014/main" id="{F7356489-D01B-44F9-A894-6E147CC32CCE}"/>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111">
                <a:extLst>
                  <a:ext uri="{FF2B5EF4-FFF2-40B4-BE49-F238E27FC236}">
                    <a16:creationId xmlns:a16="http://schemas.microsoft.com/office/drawing/2014/main" id="{3BBB65C4-51DD-49F1-AD73-2A2064E418C8}"/>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49">
                <a:extLst>
                  <a:ext uri="{FF2B5EF4-FFF2-40B4-BE49-F238E27FC236}">
                    <a16:creationId xmlns:a16="http://schemas.microsoft.com/office/drawing/2014/main" id="{9F8A440F-8F41-4BA1-8D36-59C1FD89B132}"/>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111">
                <a:extLst>
                  <a:ext uri="{FF2B5EF4-FFF2-40B4-BE49-F238E27FC236}">
                    <a16:creationId xmlns:a16="http://schemas.microsoft.com/office/drawing/2014/main" id="{5F4090F0-14DA-4449-B1C6-73E97C8C0C15}"/>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49">
                <a:extLst>
                  <a:ext uri="{FF2B5EF4-FFF2-40B4-BE49-F238E27FC236}">
                    <a16:creationId xmlns:a16="http://schemas.microsoft.com/office/drawing/2014/main" id="{630B29CD-D393-4442-B1EF-017420FEB18B}"/>
                  </a:ext>
                </a:extLst>
              </p:cNvPr>
              <p:cNvSpPr>
                <a:spLocks/>
              </p:cNvSpPr>
              <p:nvPr/>
            </p:nvSpPr>
            <p:spPr bwMode="auto">
              <a:xfrm>
                <a:off x="1280939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4BB2B13E-4014-4B89-92CC-37ED44D8B1C8}"/>
                </a:ext>
              </a:extLst>
            </p:cNvPr>
            <p:cNvGrpSpPr/>
            <p:nvPr/>
          </p:nvGrpSpPr>
          <p:grpSpPr>
            <a:xfrm>
              <a:off x="-55212" y="2684569"/>
              <a:ext cx="12653303" cy="1431539"/>
              <a:chOff x="-55212" y="2684568"/>
              <a:chExt cx="12653303" cy="1431539"/>
            </a:xfrm>
            <a:grpFill/>
          </p:grpSpPr>
          <p:sp>
            <p:nvSpPr>
              <p:cNvPr id="107" name="Freeform 94">
                <a:extLst>
                  <a:ext uri="{FF2B5EF4-FFF2-40B4-BE49-F238E27FC236}">
                    <a16:creationId xmlns:a16="http://schemas.microsoft.com/office/drawing/2014/main" id="{8B66D03C-733A-4E2B-B39B-3A9426B2C864}"/>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solidFill>
                <a:srgbClr val="3D3D3D"/>
              </a:solidFill>
              <a:ln w="1905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48">
                <a:extLst>
                  <a:ext uri="{FF2B5EF4-FFF2-40B4-BE49-F238E27FC236}">
                    <a16:creationId xmlns:a16="http://schemas.microsoft.com/office/drawing/2014/main" id="{17201416-CC31-40A2-A9B3-6181BE2AA4B8}"/>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49">
                <a:extLst>
                  <a:ext uri="{FF2B5EF4-FFF2-40B4-BE49-F238E27FC236}">
                    <a16:creationId xmlns:a16="http://schemas.microsoft.com/office/drawing/2014/main" id="{81CE26C0-E146-437E-9615-473C53970DA6}"/>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71">
                <a:extLst>
                  <a:ext uri="{FF2B5EF4-FFF2-40B4-BE49-F238E27FC236}">
                    <a16:creationId xmlns:a16="http://schemas.microsoft.com/office/drawing/2014/main" id="{BF659435-EC92-4A7F-8D6D-7C13509B7BE4}"/>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92">
                <a:extLst>
                  <a:ext uri="{FF2B5EF4-FFF2-40B4-BE49-F238E27FC236}">
                    <a16:creationId xmlns:a16="http://schemas.microsoft.com/office/drawing/2014/main" id="{69E01A8D-E5C9-4DF3-9CDD-F9F1E6C8C28B}"/>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93">
                <a:extLst>
                  <a:ext uri="{FF2B5EF4-FFF2-40B4-BE49-F238E27FC236}">
                    <a16:creationId xmlns:a16="http://schemas.microsoft.com/office/drawing/2014/main" id="{809AF3DC-7D3B-46BA-B545-B500B72AEC53}"/>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11">
                <a:extLst>
                  <a:ext uri="{FF2B5EF4-FFF2-40B4-BE49-F238E27FC236}">
                    <a16:creationId xmlns:a16="http://schemas.microsoft.com/office/drawing/2014/main" id="{B12814CB-AB01-4806-A8D0-D6ECBC0B8E3C}"/>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F874686F-F2E9-4061-851F-619726FF1108}"/>
                  </a:ext>
                </a:extLst>
              </p:cNvPr>
              <p:cNvSpPr>
                <a:spLocks/>
              </p:cNvSpPr>
              <p:nvPr/>
            </p:nvSpPr>
            <p:spPr bwMode="auto">
              <a:xfrm>
                <a:off x="1138995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111">
                <a:extLst>
                  <a:ext uri="{FF2B5EF4-FFF2-40B4-BE49-F238E27FC236}">
                    <a16:creationId xmlns:a16="http://schemas.microsoft.com/office/drawing/2014/main" id="{CCD33BD6-F03C-4688-8EF0-97312FA12575}"/>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B00B2B70-9159-428E-84FA-A967111B3F9D}"/>
                </a:ext>
              </a:extLst>
            </p:cNvPr>
            <p:cNvGrpSpPr/>
            <p:nvPr/>
          </p:nvGrpSpPr>
          <p:grpSpPr>
            <a:xfrm>
              <a:off x="-781189" y="1410797"/>
              <a:ext cx="14072743" cy="1431539"/>
              <a:chOff x="-55212" y="2684568"/>
              <a:chExt cx="14072743" cy="1431539"/>
            </a:xfrm>
            <a:grpFill/>
          </p:grpSpPr>
          <p:sp>
            <p:nvSpPr>
              <p:cNvPr id="224" name="Freeform 48">
                <a:extLst>
                  <a:ext uri="{FF2B5EF4-FFF2-40B4-BE49-F238E27FC236}">
                    <a16:creationId xmlns:a16="http://schemas.microsoft.com/office/drawing/2014/main" id="{12550391-CAA9-45DA-9D11-A1EC1C5C8B9C}"/>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49">
                <a:extLst>
                  <a:ext uri="{FF2B5EF4-FFF2-40B4-BE49-F238E27FC236}">
                    <a16:creationId xmlns:a16="http://schemas.microsoft.com/office/drawing/2014/main" id="{C7BB6AD9-B3C9-4626-B04D-C3FA969149B7}"/>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71">
                <a:extLst>
                  <a:ext uri="{FF2B5EF4-FFF2-40B4-BE49-F238E27FC236}">
                    <a16:creationId xmlns:a16="http://schemas.microsoft.com/office/drawing/2014/main" id="{71F6E9BB-76F0-4F58-8AB0-52A8FB1E71A1}"/>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92">
                <a:extLst>
                  <a:ext uri="{FF2B5EF4-FFF2-40B4-BE49-F238E27FC236}">
                    <a16:creationId xmlns:a16="http://schemas.microsoft.com/office/drawing/2014/main" id="{C3CA830F-B7D2-4533-91DB-2E1D24146805}"/>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93">
                <a:extLst>
                  <a:ext uri="{FF2B5EF4-FFF2-40B4-BE49-F238E27FC236}">
                    <a16:creationId xmlns:a16="http://schemas.microsoft.com/office/drawing/2014/main" id="{07E2298B-FB1B-4780-90B8-1BF6B988C966}"/>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94">
                <a:extLst>
                  <a:ext uri="{FF2B5EF4-FFF2-40B4-BE49-F238E27FC236}">
                    <a16:creationId xmlns:a16="http://schemas.microsoft.com/office/drawing/2014/main" id="{9C852BDC-15ED-452C-B7E6-E0FE019D8126}"/>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111">
                <a:extLst>
                  <a:ext uri="{FF2B5EF4-FFF2-40B4-BE49-F238E27FC236}">
                    <a16:creationId xmlns:a16="http://schemas.microsoft.com/office/drawing/2014/main" id="{015534DB-BE62-4268-AE8C-CDE6497A7EAE}"/>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49">
                <a:extLst>
                  <a:ext uri="{FF2B5EF4-FFF2-40B4-BE49-F238E27FC236}">
                    <a16:creationId xmlns:a16="http://schemas.microsoft.com/office/drawing/2014/main" id="{6073DAB3-B526-462A-AC83-85F67D971DBB}"/>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111">
                <a:extLst>
                  <a:ext uri="{FF2B5EF4-FFF2-40B4-BE49-F238E27FC236}">
                    <a16:creationId xmlns:a16="http://schemas.microsoft.com/office/drawing/2014/main" id="{75A39F07-63B6-4EB1-A13F-AFA92CCCA640}"/>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49">
                <a:extLst>
                  <a:ext uri="{FF2B5EF4-FFF2-40B4-BE49-F238E27FC236}">
                    <a16:creationId xmlns:a16="http://schemas.microsoft.com/office/drawing/2014/main" id="{07B638A8-E7EC-4ACC-A616-6048011FDCD6}"/>
                  </a:ext>
                </a:extLst>
              </p:cNvPr>
              <p:cNvSpPr>
                <a:spLocks/>
              </p:cNvSpPr>
              <p:nvPr/>
            </p:nvSpPr>
            <p:spPr bwMode="auto">
              <a:xfrm>
                <a:off x="1280939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C34803B9-709B-42F2-BF72-2C629D3EF1E0}"/>
                </a:ext>
              </a:extLst>
            </p:cNvPr>
            <p:cNvGrpSpPr/>
            <p:nvPr/>
          </p:nvGrpSpPr>
          <p:grpSpPr>
            <a:xfrm>
              <a:off x="-55212" y="137025"/>
              <a:ext cx="12653303" cy="1431539"/>
              <a:chOff x="-55212" y="2684568"/>
              <a:chExt cx="12653303" cy="1431539"/>
            </a:xfrm>
            <a:grpFill/>
          </p:grpSpPr>
          <p:sp>
            <p:nvSpPr>
              <p:cNvPr id="235" name="Freeform 48">
                <a:extLst>
                  <a:ext uri="{FF2B5EF4-FFF2-40B4-BE49-F238E27FC236}">
                    <a16:creationId xmlns:a16="http://schemas.microsoft.com/office/drawing/2014/main" id="{1862A2EE-A122-4016-9968-F376A40ABE52}"/>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49">
                <a:extLst>
                  <a:ext uri="{FF2B5EF4-FFF2-40B4-BE49-F238E27FC236}">
                    <a16:creationId xmlns:a16="http://schemas.microsoft.com/office/drawing/2014/main" id="{BA152E79-9D42-4240-BFA4-343FE8D738D8}"/>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71">
                <a:extLst>
                  <a:ext uri="{FF2B5EF4-FFF2-40B4-BE49-F238E27FC236}">
                    <a16:creationId xmlns:a16="http://schemas.microsoft.com/office/drawing/2014/main" id="{D1BEB94C-4890-4769-9361-0D9B2EBDBA82}"/>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92">
                <a:extLst>
                  <a:ext uri="{FF2B5EF4-FFF2-40B4-BE49-F238E27FC236}">
                    <a16:creationId xmlns:a16="http://schemas.microsoft.com/office/drawing/2014/main" id="{11B3FEED-DBE3-4D84-B9C5-B84835EF52B4}"/>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93">
                <a:extLst>
                  <a:ext uri="{FF2B5EF4-FFF2-40B4-BE49-F238E27FC236}">
                    <a16:creationId xmlns:a16="http://schemas.microsoft.com/office/drawing/2014/main" id="{D53C7F89-60FC-4EC3-9710-8224B76FD55E}"/>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94">
                <a:extLst>
                  <a:ext uri="{FF2B5EF4-FFF2-40B4-BE49-F238E27FC236}">
                    <a16:creationId xmlns:a16="http://schemas.microsoft.com/office/drawing/2014/main" id="{9386B585-DDA5-4AE6-A064-BA0222060E59}"/>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111">
                <a:extLst>
                  <a:ext uri="{FF2B5EF4-FFF2-40B4-BE49-F238E27FC236}">
                    <a16:creationId xmlns:a16="http://schemas.microsoft.com/office/drawing/2014/main" id="{B9D724EE-1B83-4B8B-A024-DAB26CC45DE7}"/>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49">
                <a:extLst>
                  <a:ext uri="{FF2B5EF4-FFF2-40B4-BE49-F238E27FC236}">
                    <a16:creationId xmlns:a16="http://schemas.microsoft.com/office/drawing/2014/main" id="{91F2FF2E-9BF3-443B-B44E-88DF7E419C88}"/>
                  </a:ext>
                </a:extLst>
              </p:cNvPr>
              <p:cNvSpPr>
                <a:spLocks/>
              </p:cNvSpPr>
              <p:nvPr/>
            </p:nvSpPr>
            <p:spPr bwMode="auto">
              <a:xfrm>
                <a:off x="1138995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111">
                <a:extLst>
                  <a:ext uri="{FF2B5EF4-FFF2-40B4-BE49-F238E27FC236}">
                    <a16:creationId xmlns:a16="http://schemas.microsoft.com/office/drawing/2014/main" id="{3EEDB677-9CE7-4BF0-94CC-A41E1883B4DB}"/>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C6BBA0C8-B761-4DC8-B3ED-ADA06B2DCB1B}"/>
                </a:ext>
              </a:extLst>
            </p:cNvPr>
            <p:cNvGrpSpPr/>
            <p:nvPr/>
          </p:nvGrpSpPr>
          <p:grpSpPr>
            <a:xfrm>
              <a:off x="-781189" y="-1136746"/>
              <a:ext cx="14072743" cy="1431539"/>
              <a:chOff x="-55212" y="2684568"/>
              <a:chExt cx="14072743" cy="1431539"/>
            </a:xfrm>
            <a:grpFill/>
          </p:grpSpPr>
          <p:sp>
            <p:nvSpPr>
              <p:cNvPr id="245" name="Freeform 48">
                <a:extLst>
                  <a:ext uri="{FF2B5EF4-FFF2-40B4-BE49-F238E27FC236}">
                    <a16:creationId xmlns:a16="http://schemas.microsoft.com/office/drawing/2014/main" id="{17B6A76B-45A6-4C3B-9A46-0C0F0E330DDE}"/>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49">
                <a:extLst>
                  <a:ext uri="{FF2B5EF4-FFF2-40B4-BE49-F238E27FC236}">
                    <a16:creationId xmlns:a16="http://schemas.microsoft.com/office/drawing/2014/main" id="{F383163B-EA67-45A5-AB5B-84A053DF3A92}"/>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71">
                <a:extLst>
                  <a:ext uri="{FF2B5EF4-FFF2-40B4-BE49-F238E27FC236}">
                    <a16:creationId xmlns:a16="http://schemas.microsoft.com/office/drawing/2014/main" id="{32255621-DD44-4C17-AAC0-4B838EA4E781}"/>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92">
                <a:extLst>
                  <a:ext uri="{FF2B5EF4-FFF2-40B4-BE49-F238E27FC236}">
                    <a16:creationId xmlns:a16="http://schemas.microsoft.com/office/drawing/2014/main" id="{7A7C7933-F2E1-4E6E-BC82-DFAE96A9156E}"/>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93">
                <a:extLst>
                  <a:ext uri="{FF2B5EF4-FFF2-40B4-BE49-F238E27FC236}">
                    <a16:creationId xmlns:a16="http://schemas.microsoft.com/office/drawing/2014/main" id="{754AC89B-43FB-4C64-A87D-9E2AAD360B34}"/>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94">
                <a:extLst>
                  <a:ext uri="{FF2B5EF4-FFF2-40B4-BE49-F238E27FC236}">
                    <a16:creationId xmlns:a16="http://schemas.microsoft.com/office/drawing/2014/main" id="{4FFAE44F-E697-4186-8F6B-FA87C756EF95}"/>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111">
                <a:extLst>
                  <a:ext uri="{FF2B5EF4-FFF2-40B4-BE49-F238E27FC236}">
                    <a16:creationId xmlns:a16="http://schemas.microsoft.com/office/drawing/2014/main" id="{8F184311-8229-4DC3-BE0A-3FC70B3F69AB}"/>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49">
                <a:extLst>
                  <a:ext uri="{FF2B5EF4-FFF2-40B4-BE49-F238E27FC236}">
                    <a16:creationId xmlns:a16="http://schemas.microsoft.com/office/drawing/2014/main" id="{DFA2BE08-35A3-483F-8EE9-01DAFB5A652E}"/>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111">
                <a:extLst>
                  <a:ext uri="{FF2B5EF4-FFF2-40B4-BE49-F238E27FC236}">
                    <a16:creationId xmlns:a16="http://schemas.microsoft.com/office/drawing/2014/main" id="{FBE95896-8453-4B76-9549-E41025507B81}"/>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49">
                <a:extLst>
                  <a:ext uri="{FF2B5EF4-FFF2-40B4-BE49-F238E27FC236}">
                    <a16:creationId xmlns:a16="http://schemas.microsoft.com/office/drawing/2014/main" id="{561ACC3F-D42E-47A6-8636-98FF7E52EF7B}"/>
                  </a:ext>
                </a:extLst>
              </p:cNvPr>
              <p:cNvSpPr>
                <a:spLocks/>
              </p:cNvSpPr>
              <p:nvPr/>
            </p:nvSpPr>
            <p:spPr bwMode="auto">
              <a:xfrm>
                <a:off x="1280939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74" name="Picture 173" descr="Microsoft Teams Icon">
            <a:extLst>
              <a:ext uri="{FF2B5EF4-FFF2-40B4-BE49-F238E27FC236}">
                <a16:creationId xmlns:a16="http://schemas.microsoft.com/office/drawing/2014/main" id="{0ED0BDAA-694D-44E2-A0CC-BE1325C90EC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2986" t="24938" r="23457" b="22740"/>
          <a:stretch/>
        </p:blipFill>
        <p:spPr>
          <a:xfrm>
            <a:off x="5781271" y="3079028"/>
            <a:ext cx="717791" cy="701229"/>
          </a:xfrm>
          <a:prstGeom prst="rect">
            <a:avLst/>
          </a:prstGeom>
        </p:spPr>
      </p:pic>
      <p:pic>
        <p:nvPicPr>
          <p:cNvPr id="4" name="Picture 2" descr="Adobe Sign logo">
            <a:extLst>
              <a:ext uri="{FF2B5EF4-FFF2-40B4-BE49-F238E27FC236}">
                <a16:creationId xmlns:a16="http://schemas.microsoft.com/office/drawing/2014/main" id="{F805092B-49EE-481F-B0DF-E63105B680A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9813609" y="441128"/>
            <a:ext cx="1078092" cy="9702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pproved contact logo">
            <a:extLst>
              <a:ext uri="{FF2B5EF4-FFF2-40B4-BE49-F238E27FC236}">
                <a16:creationId xmlns:a16="http://schemas.microsoft.com/office/drawing/2014/main" id="{4A555432-C072-4985-BB54-EABDB9627B7D}"/>
              </a:ext>
            </a:extLst>
          </p:cNvPr>
          <p:cNvPicPr>
            <a:picLocks noChangeAspect="1" noChangeArrowheads="1"/>
          </p:cNvPicPr>
          <p:nvPr/>
        </p:nvPicPr>
        <p:blipFill rotWithShape="1">
          <a:blip r:embed="rId6" cstate="hq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rcRect l="5967" t="9236" r="3704" b="29345"/>
          <a:stretch/>
        </p:blipFill>
        <p:spPr bwMode="auto">
          <a:xfrm>
            <a:off x="713978" y="2035638"/>
            <a:ext cx="1045369" cy="23693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2" descr="asana logo">
            <a:extLst>
              <a:ext uri="{FF2B5EF4-FFF2-40B4-BE49-F238E27FC236}">
                <a16:creationId xmlns:a16="http://schemas.microsoft.com/office/drawing/2014/main" id="{D51E0C26-D7E2-45E5-B5DF-D01D9DE4E9C3}"/>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2881906" y="588915"/>
            <a:ext cx="928168" cy="6411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Bitbucket logo">
            <a:extLst>
              <a:ext uri="{FF2B5EF4-FFF2-40B4-BE49-F238E27FC236}">
                <a16:creationId xmlns:a16="http://schemas.microsoft.com/office/drawing/2014/main" id="{9FD45742-D95F-4313-BBFC-82A6343EF57D}"/>
              </a:ext>
            </a:extLst>
          </p:cNvPr>
          <p:cNvPicPr>
            <a:picLocks noChangeAspect="1" noChangeArrowheads="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6370383" y="2085519"/>
            <a:ext cx="951641" cy="1371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isco Webex Meetings logo">
            <a:extLst>
              <a:ext uri="{FF2B5EF4-FFF2-40B4-BE49-F238E27FC236}">
                <a16:creationId xmlns:a16="http://schemas.microsoft.com/office/drawing/2014/main" id="{65B16A35-9F71-4975-A1E5-44D9E5BB9873}"/>
              </a:ext>
            </a:extLst>
          </p:cNvPr>
          <p:cNvPicPr>
            <a:picLocks noChangeAspect="1" noChangeArrowheads="1"/>
          </p:cNvPicPr>
          <p:nvPr/>
        </p:nvPicPr>
        <p:blipFill>
          <a:blip r:embed="rId11" cstate="hqprint">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5008398" y="4436428"/>
            <a:ext cx="851509" cy="478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lassian Logo">
            <a:extLst>
              <a:ext uri="{FF2B5EF4-FFF2-40B4-BE49-F238E27FC236}">
                <a16:creationId xmlns:a16="http://schemas.microsoft.com/office/drawing/2014/main" id="{23C2DD9D-7517-4463-9760-A14CBD90D089}"/>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479541" y="3374916"/>
            <a:ext cx="934918" cy="116755"/>
          </a:xfrm>
          <a:prstGeom prst="rect">
            <a:avLst/>
          </a:prstGeom>
          <a:extLst>
            <a:ext uri="{909E8E84-426E-40DD-AFC4-6F175D3DCCD1}">
              <a14:hiddenFill xmlns:a14="http://schemas.microsoft.com/office/drawing/2010/main">
                <a:solidFill>
                  <a:srgbClr val="FFFFFF"/>
                </a:solidFill>
              </a14:hiddenFill>
            </a:ext>
          </a:extLst>
        </p:spPr>
      </p:pic>
      <p:pic>
        <p:nvPicPr>
          <p:cNvPr id="15" name="Picture 12" descr="Disco logo">
            <a:extLst>
              <a:ext uri="{FF2B5EF4-FFF2-40B4-BE49-F238E27FC236}">
                <a16:creationId xmlns:a16="http://schemas.microsoft.com/office/drawing/2014/main" id="{3BBA61F6-8988-4125-9C14-490F84141EE2}"/>
              </a:ext>
            </a:extLst>
          </p:cNvPr>
          <p:cNvPicPr>
            <a:picLocks noChangeAspect="1" noChangeArrowheads="1"/>
          </p:cNvPicPr>
          <p:nvPr/>
        </p:nvPicPr>
        <p:blipFill>
          <a:blip r:embed="rId14" cstate="hqprint">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3608730" y="1993387"/>
            <a:ext cx="898264" cy="3214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Evernote logo">
            <a:extLst>
              <a:ext uri="{FF2B5EF4-FFF2-40B4-BE49-F238E27FC236}">
                <a16:creationId xmlns:a16="http://schemas.microsoft.com/office/drawing/2014/main" id="{38621E38-291A-4152-A343-8FFA86EE7ED1}"/>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saturation sat="400000"/>
                    </a14:imgEffect>
                  </a14:imgLayer>
                </a14:imgProps>
              </a:ext>
              <a:ext uri="{28A0092B-C50C-407E-A947-70E740481C1C}">
                <a14:useLocalDpi xmlns:a14="http://schemas.microsoft.com/office/drawing/2010/main"/>
              </a:ext>
            </a:extLst>
          </a:blip>
          <a:srcRect l="3626" t="28886" r="4749" b="29388"/>
          <a:stretch/>
        </p:blipFill>
        <p:spPr bwMode="auto">
          <a:xfrm>
            <a:off x="4231128" y="3300554"/>
            <a:ext cx="1042154" cy="26547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lipgrid logo">
            <a:extLst>
              <a:ext uri="{FF2B5EF4-FFF2-40B4-BE49-F238E27FC236}">
                <a16:creationId xmlns:a16="http://schemas.microsoft.com/office/drawing/2014/main" id="{8102B5C9-225F-42A3-920B-730432AF2785}"/>
              </a:ext>
            </a:extLst>
          </p:cNvPr>
          <p:cNvPicPr>
            <a:picLocks noChangeAspect="1" noChangeArrowheads="1"/>
          </p:cNvPicPr>
          <p:nvPr/>
        </p:nvPicPr>
        <p:blipFill>
          <a:blip r:embed="rId18" cstate="hqprint">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344522" y="5692826"/>
            <a:ext cx="799524" cy="439738"/>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InVision logo">
            <a:extLst>
              <a:ext uri="{FF2B5EF4-FFF2-40B4-BE49-F238E27FC236}">
                <a16:creationId xmlns:a16="http://schemas.microsoft.com/office/drawing/2014/main" id="{7CD758AE-9AE9-4671-9272-2506A7A6213D}"/>
              </a:ext>
            </a:extLst>
          </p:cNvPr>
          <p:cNvPicPr>
            <a:picLocks noChangeAspect="1" noChangeArrowheads="1"/>
          </p:cNvPicPr>
          <p:nvPr/>
        </p:nvPicPr>
        <p:blipFill rotWithShape="1">
          <a:blip r:embed="rId20" cstate="hqprint">
            <a:extLst>
              <a:ext uri="{BEBA8EAE-BF5A-486C-A8C5-ECC9F3942E4B}">
                <a14:imgProps xmlns:a14="http://schemas.microsoft.com/office/drawing/2010/main">
                  <a14:imgLayer r:embed="rId21">
                    <a14:imgEffect>
                      <a14:saturation sat="400000"/>
                    </a14:imgEffect>
                  </a14:imgLayer>
                </a14:imgProps>
              </a:ext>
              <a:ext uri="{28A0092B-C50C-407E-A947-70E740481C1C}">
                <a14:useLocalDpi xmlns:a14="http://schemas.microsoft.com/office/drawing/2010/main"/>
              </a:ext>
            </a:extLst>
          </a:blip>
          <a:srcRect l="1662" t="19377" r="1822" b="18690"/>
          <a:stretch/>
        </p:blipFill>
        <p:spPr bwMode="auto">
          <a:xfrm>
            <a:off x="8509463" y="3275730"/>
            <a:ext cx="883968" cy="315126"/>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Freshdesk logo">
            <a:extLst>
              <a:ext uri="{FF2B5EF4-FFF2-40B4-BE49-F238E27FC236}">
                <a16:creationId xmlns:a16="http://schemas.microsoft.com/office/drawing/2014/main" id="{CF785194-592E-417D-8CFE-84E7A9A81297}"/>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saturation sat="400000"/>
                    </a14:imgEffect>
                  </a14:imgLayer>
                </a14:imgProps>
              </a:ext>
              <a:ext uri="{28A0092B-C50C-407E-A947-70E740481C1C}">
                <a14:useLocalDpi xmlns:a14="http://schemas.microsoft.com/office/drawing/2010/main"/>
              </a:ext>
            </a:extLst>
          </a:blip>
          <a:srcRect l="4455" t="32672" r="3954" b="26846"/>
          <a:stretch/>
        </p:blipFill>
        <p:spPr bwMode="auto">
          <a:xfrm>
            <a:off x="7746144" y="4553004"/>
            <a:ext cx="987193" cy="245022"/>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Github logo">
            <a:extLst>
              <a:ext uri="{FF2B5EF4-FFF2-40B4-BE49-F238E27FC236}">
                <a16:creationId xmlns:a16="http://schemas.microsoft.com/office/drawing/2014/main" id="{BCAC1B71-51A3-417B-BFE6-DB3F368F7C59}"/>
              </a:ext>
            </a:extLst>
          </p:cNvPr>
          <p:cNvPicPr>
            <a:picLocks noChangeAspect="1" noChangeArrowheads="1"/>
          </p:cNvPicPr>
          <p:nvPr/>
        </p:nvPicPr>
        <p:blipFill>
          <a:blip r:embed="rId24" cstate="hqprint">
            <a:extLst>
              <a:ext uri="{BEBA8EAE-BF5A-486C-A8C5-ECC9F3942E4B}">
                <a14:imgProps xmlns:a14="http://schemas.microsoft.com/office/drawing/2010/main">
                  <a14:imgLayer r:embed="rId25">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03100" y="3330106"/>
            <a:ext cx="686364" cy="179313"/>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Google analytics logo">
            <a:extLst>
              <a:ext uri="{FF2B5EF4-FFF2-40B4-BE49-F238E27FC236}">
                <a16:creationId xmlns:a16="http://schemas.microsoft.com/office/drawing/2014/main" id="{024DB238-E09D-4D88-8B2A-BA5B491FCF4B}"/>
              </a:ext>
            </a:extLst>
          </p:cNvPr>
          <p:cNvPicPr>
            <a:picLocks noChangeAspect="1" noChangeArrowheads="1"/>
          </p:cNvPicPr>
          <p:nvPr/>
        </p:nvPicPr>
        <p:blipFill>
          <a:blip r:embed="rId26" cstate="hqprint">
            <a:extLst>
              <a:ext uri="{BEBA8EAE-BF5A-486C-A8C5-ECC9F3942E4B}">
                <a14:imgProps xmlns:a14="http://schemas.microsoft.com/office/drawing/2010/main">
                  <a14:imgLayer r:embed="rId27">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7051974" y="682845"/>
            <a:ext cx="1007043" cy="453331"/>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Jenkins logo">
            <a:extLst>
              <a:ext uri="{FF2B5EF4-FFF2-40B4-BE49-F238E27FC236}">
                <a16:creationId xmlns:a16="http://schemas.microsoft.com/office/drawing/2014/main" id="{99F91604-6E82-40FF-963F-04CF121025F3}"/>
              </a:ext>
            </a:extLst>
          </p:cNvPr>
          <p:cNvPicPr>
            <a:picLocks noChangeAspect="1" noChangeArrowheads="1"/>
          </p:cNvPicPr>
          <p:nvPr/>
        </p:nvPicPr>
        <p:blipFill rotWithShape="1">
          <a:blip r:embed="rId28" cstate="hqprint">
            <a:extLst>
              <a:ext uri="{BEBA8EAE-BF5A-486C-A8C5-ECC9F3942E4B}">
                <a14:imgProps xmlns:a14="http://schemas.microsoft.com/office/drawing/2010/main">
                  <a14:imgLayer r:embed="rId29">
                    <a14:imgEffect>
                      <a14:saturation sat="400000"/>
                    </a14:imgEffect>
                  </a14:imgLayer>
                </a14:imgProps>
              </a:ext>
              <a:ext uri="{28A0092B-C50C-407E-A947-70E740481C1C}">
                <a14:useLocalDpi xmlns:a14="http://schemas.microsoft.com/office/drawing/2010/main"/>
              </a:ext>
            </a:extLst>
          </a:blip>
          <a:srcRect l="6607" r="6706" b="4907"/>
          <a:stretch/>
        </p:blipFill>
        <p:spPr bwMode="auto">
          <a:xfrm>
            <a:off x="2289149" y="4430434"/>
            <a:ext cx="695028" cy="46355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Jira logo">
            <a:extLst>
              <a:ext uri="{FF2B5EF4-FFF2-40B4-BE49-F238E27FC236}">
                <a16:creationId xmlns:a16="http://schemas.microsoft.com/office/drawing/2014/main" id="{EF40EF85-4EF6-4B3E-A87E-A2AF8BFC6358}"/>
              </a:ext>
            </a:extLst>
          </p:cNvPr>
          <p:cNvPicPr>
            <a:picLocks noChangeAspect="1" noChangeArrowheads="1"/>
          </p:cNvPicPr>
          <p:nvPr/>
        </p:nvPicPr>
        <p:blipFill rotWithShape="1">
          <a:blip r:embed="rId30" cstate="hqprint">
            <a:extLst>
              <a:ext uri="{BEBA8EAE-BF5A-486C-A8C5-ECC9F3942E4B}">
                <a14:imgProps xmlns:a14="http://schemas.microsoft.com/office/drawing/2010/main">
                  <a14:imgLayer r:embed="rId31">
                    <a14:imgEffect>
                      <a14:saturation sat="400000"/>
                    </a14:imgEffect>
                  </a14:imgLayer>
                </a14:imgProps>
              </a:ext>
              <a:ext uri="{28A0092B-C50C-407E-A947-70E740481C1C}">
                <a14:useLocalDpi xmlns:a14="http://schemas.microsoft.com/office/drawing/2010/main"/>
              </a:ext>
            </a:extLst>
          </a:blip>
          <a:srcRect l="20602" t="36226" r="22635" b="37235"/>
          <a:stretch/>
        </p:blipFill>
        <p:spPr bwMode="auto">
          <a:xfrm>
            <a:off x="8559700" y="5779493"/>
            <a:ext cx="702175" cy="2664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Karmabot logo">
            <a:extLst>
              <a:ext uri="{FF2B5EF4-FFF2-40B4-BE49-F238E27FC236}">
                <a16:creationId xmlns:a16="http://schemas.microsoft.com/office/drawing/2014/main" id="{66D34F7C-E06E-4BB9-847E-4FC7AD96A678}"/>
              </a:ext>
            </a:extLst>
          </p:cNvPr>
          <p:cNvPicPr>
            <a:picLocks noChangeAspect="1"/>
          </p:cNvPicPr>
          <p:nvPr/>
        </p:nvPicPr>
        <p:blipFill>
          <a:blip r:embed="rId32"/>
          <a:stretch>
            <a:fillRect/>
          </a:stretch>
        </p:blipFill>
        <p:spPr>
          <a:xfrm>
            <a:off x="4975795" y="2061765"/>
            <a:ext cx="937080" cy="184680"/>
          </a:xfrm>
          <a:prstGeom prst="rect">
            <a:avLst/>
          </a:prstGeom>
        </p:spPr>
      </p:pic>
      <p:pic>
        <p:nvPicPr>
          <p:cNvPr id="27" name="Picture 26" descr="LiveChat Logo">
            <a:extLst>
              <a:ext uri="{FF2B5EF4-FFF2-40B4-BE49-F238E27FC236}">
                <a16:creationId xmlns:a16="http://schemas.microsoft.com/office/drawing/2014/main" id="{03E5F881-0970-49D3-917D-EA3B1217722B}"/>
              </a:ext>
            </a:extLst>
          </p:cNvPr>
          <p:cNvPicPr>
            <a:picLocks noChangeAspect="1"/>
          </p:cNvPicPr>
          <p:nvPr/>
        </p:nvPicPr>
        <p:blipFill>
          <a:blip r:embed="rId33">
            <a:extLst>
              <a:ext uri="{BEBA8EAE-BF5A-486C-A8C5-ECC9F3942E4B}">
                <a14:imgProps xmlns:a14="http://schemas.microsoft.com/office/drawing/2010/main">
                  <a14:imgLayer r:embed="rId34">
                    <a14:imgEffect>
                      <a14:saturation sat="400000"/>
                    </a14:imgEffect>
                  </a14:imgLayer>
                </a14:imgProps>
              </a:ext>
            </a:extLst>
          </a:blip>
          <a:stretch>
            <a:fillRect/>
          </a:stretch>
        </p:blipFill>
        <p:spPr>
          <a:xfrm>
            <a:off x="9171461" y="4410515"/>
            <a:ext cx="938976" cy="530000"/>
          </a:xfrm>
          <a:prstGeom prst="rect">
            <a:avLst/>
          </a:prstGeom>
        </p:spPr>
      </p:pic>
      <p:pic>
        <p:nvPicPr>
          <p:cNvPr id="28" name="Picture 38" descr="Lucidchart logo">
            <a:extLst>
              <a:ext uri="{FF2B5EF4-FFF2-40B4-BE49-F238E27FC236}">
                <a16:creationId xmlns:a16="http://schemas.microsoft.com/office/drawing/2014/main" id="{1696E95D-CB7F-4E19-BDF2-7F2FCEA6BD29}"/>
              </a:ext>
            </a:extLst>
          </p:cNvPr>
          <p:cNvPicPr>
            <a:picLocks noChangeAspect="1" noChangeArrowheads="1"/>
          </p:cNvPicPr>
          <p:nvPr/>
        </p:nvPicPr>
        <p:blipFill>
          <a:blip r:embed="rId35" cstate="hqprint">
            <a:extLst>
              <a:ext uri="{BEBA8EAE-BF5A-486C-A8C5-ECC9F3942E4B}">
                <a14:imgProps xmlns:a14="http://schemas.microsoft.com/office/drawing/2010/main">
                  <a14:imgLayer r:embed="rId36">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6299227" y="4510231"/>
            <a:ext cx="1084945" cy="33056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Meekan logo">
            <a:extLst>
              <a:ext uri="{FF2B5EF4-FFF2-40B4-BE49-F238E27FC236}">
                <a16:creationId xmlns:a16="http://schemas.microsoft.com/office/drawing/2014/main" id="{029F3E0F-9368-459E-8986-C44AFF611392}"/>
              </a:ext>
            </a:extLst>
          </p:cNvPr>
          <p:cNvPicPr>
            <a:picLocks noChangeAspect="1" noChangeArrowheads="1"/>
          </p:cNvPicPr>
          <p:nvPr/>
        </p:nvPicPr>
        <p:blipFill>
          <a:blip r:embed="rId37" cstate="hqprint">
            <a:extLst>
              <a:ext uri="{BEBA8EAE-BF5A-486C-A8C5-ECC9F3942E4B}">
                <a14:imgProps xmlns:a14="http://schemas.microsoft.com/office/drawing/2010/main">
                  <a14:imgLayer r:embed="rId38">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7032141" y="3298160"/>
            <a:ext cx="1019946" cy="24238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MeisterTask logo">
            <a:extLst>
              <a:ext uri="{FF2B5EF4-FFF2-40B4-BE49-F238E27FC236}">
                <a16:creationId xmlns:a16="http://schemas.microsoft.com/office/drawing/2014/main" id="{29AD77FD-1A99-43BB-8ADC-1AED31ED0000}"/>
              </a:ext>
            </a:extLst>
          </p:cNvPr>
          <p:cNvPicPr>
            <a:picLocks noChangeAspect="1" noChangeArrowheads="1"/>
          </p:cNvPicPr>
          <p:nvPr/>
        </p:nvPicPr>
        <p:blipFill rotWithShape="1">
          <a:blip r:embed="rId39">
            <a:extLst>
              <a:ext uri="{BEBA8EAE-BF5A-486C-A8C5-ECC9F3942E4B}">
                <a14:imgProps xmlns:a14="http://schemas.microsoft.com/office/drawing/2010/main">
                  <a14:imgLayer r:embed="rId40">
                    <a14:imgEffect>
                      <a14:saturation sat="400000"/>
                    </a14:imgEffect>
                  </a14:imgLayer>
                </a14:imgProps>
              </a:ext>
              <a:ext uri="{28A0092B-C50C-407E-A947-70E740481C1C}">
                <a14:useLocalDpi xmlns:a14="http://schemas.microsoft.com/office/drawing/2010/main"/>
              </a:ext>
            </a:extLst>
          </a:blip>
          <a:srcRect l="10798" r="11889"/>
          <a:stretch/>
        </p:blipFill>
        <p:spPr bwMode="auto">
          <a:xfrm>
            <a:off x="7776046" y="1896209"/>
            <a:ext cx="927388" cy="515793"/>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MindMeister logo">
            <a:extLst>
              <a:ext uri="{FF2B5EF4-FFF2-40B4-BE49-F238E27FC236}">
                <a16:creationId xmlns:a16="http://schemas.microsoft.com/office/drawing/2014/main" id="{576BD526-3370-4B12-BA3E-FD94F91B5253}"/>
              </a:ext>
            </a:extLst>
          </p:cNvPr>
          <p:cNvPicPr>
            <a:picLocks noChangeAspect="1" noChangeArrowheads="1"/>
          </p:cNvPicPr>
          <p:nvPr/>
        </p:nvPicPr>
        <p:blipFill>
          <a:blip r:embed="rId41" cstate="hqprint">
            <a:extLst>
              <a:ext uri="{BEBA8EAE-BF5A-486C-A8C5-ECC9F3942E4B}">
                <a14:imgProps xmlns:a14="http://schemas.microsoft.com/office/drawing/2010/main">
                  <a14:imgLayer r:embed="rId42">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7035028" y="5801791"/>
            <a:ext cx="1052055" cy="2218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MURAL logo">
            <a:extLst>
              <a:ext uri="{FF2B5EF4-FFF2-40B4-BE49-F238E27FC236}">
                <a16:creationId xmlns:a16="http://schemas.microsoft.com/office/drawing/2014/main" id="{4E0FC982-BFEB-48A7-92D9-F8587516CDF9}"/>
              </a:ext>
            </a:extLst>
          </p:cNvPr>
          <p:cNvPicPr>
            <a:picLocks noChangeAspect="1" noChangeArrowheads="1"/>
          </p:cNvPicPr>
          <p:nvPr/>
        </p:nvPicPr>
        <p:blipFill>
          <a:blip r:embed="rId43" cstate="hqprint">
            <a:extLst>
              <a:ext uri="{BEBA8EAE-BF5A-486C-A8C5-ECC9F3942E4B}">
                <a14:imgProps xmlns:a14="http://schemas.microsoft.com/office/drawing/2010/main">
                  <a14:imgLayer r:embed="rId44">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18461" y="5682830"/>
            <a:ext cx="699700" cy="459731"/>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OpenAgora logo">
            <a:extLst>
              <a:ext uri="{FF2B5EF4-FFF2-40B4-BE49-F238E27FC236}">
                <a16:creationId xmlns:a16="http://schemas.microsoft.com/office/drawing/2014/main" id="{F792541A-3FC1-4BC7-B2CD-2EC70E539A2D}"/>
              </a:ext>
            </a:extLst>
          </p:cNvPr>
          <p:cNvPicPr>
            <a:picLocks noChangeAspect="1" noChangeArrowheads="1"/>
          </p:cNvPicPr>
          <p:nvPr/>
        </p:nvPicPr>
        <p:blipFill rotWithShape="1">
          <a:blip r:embed="rId45">
            <a:extLst>
              <a:ext uri="{BEBA8EAE-BF5A-486C-A8C5-ECC9F3942E4B}">
                <a14:imgProps xmlns:a14="http://schemas.microsoft.com/office/drawing/2010/main">
                  <a14:imgLayer r:embed="rId46">
                    <a14:imgEffect>
                      <a14:saturation sat="400000"/>
                    </a14:imgEffect>
                  </a14:imgLayer>
                </a14:imgProps>
              </a:ext>
              <a:ext uri="{28A0092B-C50C-407E-A947-70E740481C1C}">
                <a14:useLocalDpi xmlns:a14="http://schemas.microsoft.com/office/drawing/2010/main"/>
              </a:ext>
            </a:extLst>
          </a:blip>
          <a:srcRect t="39546" b="40653"/>
          <a:stretch/>
        </p:blipFill>
        <p:spPr bwMode="auto">
          <a:xfrm>
            <a:off x="9794875" y="3321073"/>
            <a:ext cx="1133475" cy="224441"/>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PagerDuty logo">
            <a:extLst>
              <a:ext uri="{FF2B5EF4-FFF2-40B4-BE49-F238E27FC236}">
                <a16:creationId xmlns:a16="http://schemas.microsoft.com/office/drawing/2014/main" id="{AEA65AD7-28E4-412A-932F-2DA70E167880}"/>
              </a:ext>
            </a:extLst>
          </p:cNvPr>
          <p:cNvPicPr>
            <a:picLocks noChangeAspect="1" noChangeArrowheads="1"/>
          </p:cNvPicPr>
          <p:nvPr/>
        </p:nvPicPr>
        <p:blipFill>
          <a:blip r:embed="rId47" cstate="hqprint">
            <a:extLst>
              <a:ext uri="{BEBA8EAE-BF5A-486C-A8C5-ECC9F3942E4B}">
                <a14:imgProps xmlns:a14="http://schemas.microsoft.com/office/drawing/2010/main">
                  <a14:imgLayer r:embed="rId48">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471147" y="814270"/>
            <a:ext cx="939204" cy="190481"/>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Polly logo">
            <a:extLst>
              <a:ext uri="{FF2B5EF4-FFF2-40B4-BE49-F238E27FC236}">
                <a16:creationId xmlns:a16="http://schemas.microsoft.com/office/drawing/2014/main" id="{8852839D-0E85-43FA-AD6D-8AC3F5D97DCF}"/>
              </a:ext>
            </a:extLst>
          </p:cNvPr>
          <p:cNvPicPr>
            <a:picLocks noChangeAspect="1" noChangeArrowheads="1"/>
          </p:cNvPicPr>
          <p:nvPr/>
        </p:nvPicPr>
        <p:blipFill>
          <a:blip r:embed="rId49" cstate="hqprint">
            <a:extLst>
              <a:ext uri="{BEBA8EAE-BF5A-486C-A8C5-ECC9F3942E4B}">
                <a14:imgProps xmlns:a14="http://schemas.microsoft.com/office/drawing/2010/main">
                  <a14:imgLayer r:embed="rId50">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377808" y="732684"/>
            <a:ext cx="729976" cy="353653"/>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POPin logo">
            <a:extLst>
              <a:ext uri="{FF2B5EF4-FFF2-40B4-BE49-F238E27FC236}">
                <a16:creationId xmlns:a16="http://schemas.microsoft.com/office/drawing/2014/main" id="{545B0118-EF3A-42F6-8A18-180EB9B01AA2}"/>
              </a:ext>
            </a:extLst>
          </p:cNvPr>
          <p:cNvPicPr>
            <a:picLocks noChangeAspect="1" noChangeArrowheads="1"/>
          </p:cNvPicPr>
          <p:nvPr/>
        </p:nvPicPr>
        <p:blipFill>
          <a:blip r:embed="rId51" cstate="hqprint">
            <a:extLst>
              <a:ext uri="{BEBA8EAE-BF5A-486C-A8C5-ECC9F3942E4B}">
                <a14:imgProps xmlns:a14="http://schemas.microsoft.com/office/drawing/2010/main">
                  <a14:imgLayer r:embed="rId52">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718121" y="5621255"/>
            <a:ext cx="445256" cy="5828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288B8B77-F919-425A-90CF-7A8DC0D0BBCD}"/>
              </a:ext>
              <a:ext uri="{C183D7F6-B498-43B3-948B-1728B52AA6E4}">
                <adec:decorative xmlns:adec="http://schemas.microsoft.com/office/drawing/2017/decorative" val="1"/>
              </a:ext>
            </a:extLst>
          </p:cNvPr>
          <p:cNvPicPr>
            <a:picLocks noChangeAspect="1"/>
          </p:cNvPicPr>
          <p:nvPr/>
        </p:nvPicPr>
        <p:blipFill>
          <a:blip r:embed="rId53" cstate="hqprint">
            <a:extLst>
              <a:ext uri="{28A0092B-C50C-407E-A947-70E740481C1C}">
                <a14:useLocalDpi xmlns:a14="http://schemas.microsoft.com/office/drawing/2010/main"/>
              </a:ext>
            </a:extLst>
          </a:blip>
          <a:stretch>
            <a:fillRect/>
          </a:stretch>
        </p:blipFill>
        <p:spPr>
          <a:xfrm>
            <a:off x="11446659" y="580611"/>
            <a:ext cx="657798" cy="657798"/>
          </a:xfrm>
          <a:prstGeom prst="rect">
            <a:avLst/>
          </a:prstGeom>
        </p:spPr>
      </p:pic>
      <p:pic>
        <p:nvPicPr>
          <p:cNvPr id="1084" name="Picture 60" descr="Salesforce logo">
            <a:extLst>
              <a:ext uri="{FF2B5EF4-FFF2-40B4-BE49-F238E27FC236}">
                <a16:creationId xmlns:a16="http://schemas.microsoft.com/office/drawing/2014/main" id="{5114301C-32C4-46A8-8318-E777F30E4C80}"/>
              </a:ext>
            </a:extLst>
          </p:cNvPr>
          <p:cNvPicPr>
            <a:picLocks noChangeAspect="1" noChangeArrowheads="1"/>
          </p:cNvPicPr>
          <p:nvPr/>
        </p:nvPicPr>
        <p:blipFill>
          <a:blip r:embed="rId54" cstate="hqprint">
            <a:extLst>
              <a:ext uri="{BEBA8EAE-BF5A-486C-A8C5-ECC9F3942E4B}">
                <a14:imgProps xmlns:a14="http://schemas.microsoft.com/office/drawing/2010/main">
                  <a14:imgLayer r:embed="rId55">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372443" y="3163214"/>
            <a:ext cx="771603" cy="540159"/>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Smartsheet logo">
            <a:extLst>
              <a:ext uri="{FF2B5EF4-FFF2-40B4-BE49-F238E27FC236}">
                <a16:creationId xmlns:a16="http://schemas.microsoft.com/office/drawing/2014/main" id="{E272B7E9-7706-412B-82DC-848924B5611E}"/>
              </a:ext>
            </a:extLst>
          </p:cNvPr>
          <p:cNvPicPr>
            <a:picLocks noChangeAspect="1" noChangeArrowheads="1"/>
          </p:cNvPicPr>
          <p:nvPr/>
        </p:nvPicPr>
        <p:blipFill rotWithShape="1">
          <a:blip r:embed="rId56">
            <a:extLst>
              <a:ext uri="{BEBA8EAE-BF5A-486C-A8C5-ECC9F3942E4B}">
                <a14:imgProps xmlns:a14="http://schemas.microsoft.com/office/drawing/2010/main">
                  <a14:imgLayer r:embed="rId57">
                    <a14:imgEffect>
                      <a14:saturation sat="400000"/>
                    </a14:imgEffect>
                  </a14:imgLayer>
                </a14:imgProps>
              </a:ext>
              <a:ext uri="{28A0092B-C50C-407E-A947-70E740481C1C}">
                <a14:useLocalDpi xmlns:a14="http://schemas.microsoft.com/office/drawing/2010/main"/>
              </a:ext>
            </a:extLst>
          </a:blip>
          <a:srcRect t="43149" b="41623"/>
          <a:stretch/>
        </p:blipFill>
        <p:spPr bwMode="auto">
          <a:xfrm>
            <a:off x="2075680" y="2068680"/>
            <a:ext cx="1121965" cy="170851"/>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SoapBox logo">
            <a:extLst>
              <a:ext uri="{FF2B5EF4-FFF2-40B4-BE49-F238E27FC236}">
                <a16:creationId xmlns:a16="http://schemas.microsoft.com/office/drawing/2014/main" id="{5892D268-D12D-4517-A494-5E435C6B3418}"/>
              </a:ext>
            </a:extLst>
          </p:cNvPr>
          <p:cNvPicPr>
            <a:picLocks noChangeAspect="1" noChangeArrowheads="1"/>
          </p:cNvPicPr>
          <p:nvPr/>
        </p:nvPicPr>
        <p:blipFill>
          <a:blip r:embed="rId58" cstate="hqprint">
            <a:extLst>
              <a:ext uri="{BEBA8EAE-BF5A-486C-A8C5-ECC9F3942E4B}">
                <a14:imgProps xmlns:a14="http://schemas.microsoft.com/office/drawing/2010/main">
                  <a14:imgLayer r:embed="rId59">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902672" y="5722166"/>
            <a:ext cx="931474" cy="381058"/>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SurveyMonkey logo">
            <a:extLst>
              <a:ext uri="{FF2B5EF4-FFF2-40B4-BE49-F238E27FC236}">
                <a16:creationId xmlns:a16="http://schemas.microsoft.com/office/drawing/2014/main" id="{751E09A5-5493-44DF-9252-41E5BABBAE1C}"/>
              </a:ext>
            </a:extLst>
          </p:cNvPr>
          <p:cNvPicPr>
            <a:picLocks noChangeAspect="1" noChangeArrowheads="1"/>
          </p:cNvPicPr>
          <p:nvPr/>
        </p:nvPicPr>
        <p:blipFill>
          <a:blip r:embed="rId60" cstate="hqprint">
            <a:extLst>
              <a:ext uri="{BEBA8EAE-BF5A-486C-A8C5-ECC9F3942E4B}">
                <a14:imgProps xmlns:a14="http://schemas.microsoft.com/office/drawing/2010/main">
                  <a14:imgLayer r:embed="rId61">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896233" y="4311142"/>
            <a:ext cx="689218" cy="689218"/>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descr="Trello Logo">
            <a:extLst>
              <a:ext uri="{FF2B5EF4-FFF2-40B4-BE49-F238E27FC236}">
                <a16:creationId xmlns:a16="http://schemas.microsoft.com/office/drawing/2014/main" id="{0D2BB4E7-6000-4592-9AB0-262797A71BCE}"/>
              </a:ext>
            </a:extLst>
          </p:cNvPr>
          <p:cNvPicPr>
            <a:picLocks noChangeAspect="1" noChangeArrowheads="1"/>
          </p:cNvPicPr>
          <p:nvPr/>
        </p:nvPicPr>
        <p:blipFill>
          <a:blip r:embed="rId62" cstate="hqprint">
            <a:extLst>
              <a:ext uri="{28A0092B-C50C-407E-A947-70E740481C1C}">
                <a14:useLocalDpi xmlns:a14="http://schemas.microsoft.com/office/drawing/2010/main"/>
              </a:ext>
            </a:extLst>
          </a:blip>
          <a:stretch>
            <a:fillRect/>
          </a:stretch>
        </p:blipFill>
        <p:spPr bwMode="auto">
          <a:xfrm>
            <a:off x="5708937" y="5816384"/>
            <a:ext cx="871252" cy="192623"/>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Twitter logo">
            <a:extLst>
              <a:ext uri="{FF2B5EF4-FFF2-40B4-BE49-F238E27FC236}">
                <a16:creationId xmlns:a16="http://schemas.microsoft.com/office/drawing/2014/main" id="{B6AF7843-1CAC-4BCC-81A6-EC0471A88CD4}"/>
              </a:ext>
            </a:extLst>
          </p:cNvPr>
          <p:cNvPicPr>
            <a:picLocks noChangeAspect="1" noChangeArrowheads="1"/>
          </p:cNvPicPr>
          <p:nvPr/>
        </p:nvPicPr>
        <p:blipFill>
          <a:blip r:embed="rId63" cstate="hqprint">
            <a:extLst>
              <a:ext uri="{28A0092B-C50C-407E-A947-70E740481C1C}">
                <a14:useLocalDpi xmlns:a14="http://schemas.microsoft.com/office/drawing/2010/main"/>
              </a:ext>
            </a:extLst>
          </a:blip>
          <a:srcRect/>
          <a:stretch>
            <a:fillRect/>
          </a:stretch>
        </p:blipFill>
        <p:spPr bwMode="auto">
          <a:xfrm>
            <a:off x="218977" y="612865"/>
            <a:ext cx="649359" cy="649359"/>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descr="Wikipedia Logo">
            <a:extLst>
              <a:ext uri="{FF2B5EF4-FFF2-40B4-BE49-F238E27FC236}">
                <a16:creationId xmlns:a16="http://schemas.microsoft.com/office/drawing/2014/main" id="{BE8FD59A-F5F5-4E88-A5D3-0C5F61C09E98}"/>
              </a:ext>
            </a:extLst>
          </p:cNvPr>
          <p:cNvPicPr>
            <a:picLocks noChangeAspect="1" noChangeArrowheads="1"/>
          </p:cNvPicPr>
          <p:nvPr/>
        </p:nvPicPr>
        <p:blipFill>
          <a:blip r:embed="rId64" cstate="hqprint">
            <a:extLst>
              <a:ext uri="{BEBA8EAE-BF5A-486C-A8C5-ECC9F3942E4B}">
                <a14:imgProps xmlns:a14="http://schemas.microsoft.com/office/drawing/2010/main">
                  <a14:imgLayer r:embed="rId65">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782328" y="2993732"/>
            <a:ext cx="1172163" cy="879122"/>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Workboard logo">
            <a:extLst>
              <a:ext uri="{FF2B5EF4-FFF2-40B4-BE49-F238E27FC236}">
                <a16:creationId xmlns:a16="http://schemas.microsoft.com/office/drawing/2014/main" id="{D585B9FE-3943-49DC-AC5C-11BAC682928E}"/>
              </a:ext>
            </a:extLst>
          </p:cNvPr>
          <p:cNvPicPr>
            <a:picLocks noChangeAspect="1" noChangeArrowheads="1"/>
          </p:cNvPicPr>
          <p:nvPr/>
        </p:nvPicPr>
        <p:blipFill>
          <a:blip r:embed="rId66" cstate="hqprint">
            <a:extLst>
              <a:ext uri="{BEBA8EAE-BF5A-486C-A8C5-ECC9F3942E4B}">
                <a14:imgProps xmlns:a14="http://schemas.microsoft.com/office/drawing/2010/main">
                  <a14:imgLayer r:embed="rId67">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290997" y="5655310"/>
            <a:ext cx="912998" cy="426786"/>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77" descr="Wrike logo">
            <a:extLst>
              <a:ext uri="{FF2B5EF4-FFF2-40B4-BE49-F238E27FC236}">
                <a16:creationId xmlns:a16="http://schemas.microsoft.com/office/drawing/2014/main" id="{BB01E1EB-691C-4CB4-AEC7-4D3918073877}"/>
              </a:ext>
            </a:extLst>
          </p:cNvPr>
          <p:cNvPicPr>
            <a:picLocks noChangeAspect="1" noChangeArrowheads="1"/>
          </p:cNvPicPr>
          <p:nvPr/>
        </p:nvPicPr>
        <p:blipFill>
          <a:blip r:embed="rId68" cstate="hqprint">
            <a:extLst>
              <a:ext uri="{BEBA8EAE-BF5A-486C-A8C5-ECC9F3942E4B}">
                <a14:imgProps xmlns:a14="http://schemas.microsoft.com/office/drawing/2010/main">
                  <a14:imgLayer r:embed="rId69">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5746350" y="778147"/>
            <a:ext cx="786213" cy="262726"/>
          </a:xfrm>
          <a:prstGeom prst="rect">
            <a:avLst/>
          </a:prstGeom>
          <a:noFill/>
          <a:extLst>
            <a:ext uri="{909E8E84-426E-40DD-AFC4-6F175D3DCCD1}">
              <a14:hiddenFill xmlns:a14="http://schemas.microsoft.com/office/drawing/2010/main">
                <a:solidFill>
                  <a:srgbClr val="FFFFFF"/>
                </a:solidFill>
              </a14:hiddenFill>
            </a:ext>
          </a:extLst>
        </p:spPr>
      </p:pic>
      <p:pic>
        <p:nvPicPr>
          <p:cNvPr id="1103" name="Picture 79" descr="Youtube Logo">
            <a:extLst>
              <a:ext uri="{FF2B5EF4-FFF2-40B4-BE49-F238E27FC236}">
                <a16:creationId xmlns:a16="http://schemas.microsoft.com/office/drawing/2014/main" id="{71093B66-2E58-43AE-9D0E-F8921BDEC451}"/>
              </a:ext>
            </a:extLst>
          </p:cNvPr>
          <p:cNvPicPr>
            <a:picLocks noChangeAspect="1" noChangeArrowheads="1"/>
          </p:cNvPicPr>
          <p:nvPr/>
        </p:nvPicPr>
        <p:blipFill>
          <a:blip r:embed="rId70" cstate="hqprint">
            <a:extLst>
              <a:ext uri="{28A0092B-C50C-407E-A947-70E740481C1C}">
                <a14:useLocalDpi xmlns:a14="http://schemas.microsoft.com/office/drawing/2010/main"/>
              </a:ext>
            </a:extLst>
          </a:blip>
          <a:stretch>
            <a:fillRect/>
          </a:stretch>
        </p:blipFill>
        <p:spPr bwMode="auto">
          <a:xfrm>
            <a:off x="9228718" y="2051048"/>
            <a:ext cx="824460" cy="206115"/>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81" descr="Zendesk logo">
            <a:extLst>
              <a:ext uri="{FF2B5EF4-FFF2-40B4-BE49-F238E27FC236}">
                <a16:creationId xmlns:a16="http://schemas.microsoft.com/office/drawing/2014/main" id="{4E463DAA-981E-4587-A202-3C852390EA53}"/>
              </a:ext>
            </a:extLst>
          </p:cNvPr>
          <p:cNvPicPr>
            <a:picLocks noChangeAspect="1" noChangeArrowheads="1"/>
          </p:cNvPicPr>
          <p:nvPr/>
        </p:nvPicPr>
        <p:blipFill>
          <a:blip r:embed="rId71" cstate="hqprint">
            <a:extLst>
              <a:ext uri="{BEBA8EAE-BF5A-486C-A8C5-ECC9F3942E4B}">
                <a14:imgProps xmlns:a14="http://schemas.microsoft.com/office/drawing/2010/main">
                  <a14:imgLayer r:embed="rId72">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0716015" y="1895945"/>
            <a:ext cx="656428" cy="516321"/>
          </a:xfrm>
          <a:prstGeom prst="rect">
            <a:avLst/>
          </a:prstGeom>
          <a:noFill/>
          <a:extLst>
            <a:ext uri="{909E8E84-426E-40DD-AFC4-6F175D3DCCD1}">
              <a14:hiddenFill xmlns:a14="http://schemas.microsoft.com/office/drawing/2010/main">
                <a:solidFill>
                  <a:srgbClr val="FFFFFF"/>
                </a:solidFill>
              </a14:hiddenFill>
            </a:ext>
          </a:extLst>
        </p:spPr>
      </p:pic>
      <p:pic>
        <p:nvPicPr>
          <p:cNvPr id="1107" name="Picture 83" descr="Zoom Meetings logo">
            <a:extLst>
              <a:ext uri="{FF2B5EF4-FFF2-40B4-BE49-F238E27FC236}">
                <a16:creationId xmlns:a16="http://schemas.microsoft.com/office/drawing/2014/main" id="{2E202DD7-4872-4C53-8780-5475F59EFEC1}"/>
              </a:ext>
            </a:extLst>
          </p:cNvPr>
          <p:cNvPicPr>
            <a:picLocks noChangeAspect="1" noChangeArrowheads="1"/>
          </p:cNvPicPr>
          <p:nvPr/>
        </p:nvPicPr>
        <p:blipFill>
          <a:blip r:embed="rId73" cstate="hqprint">
            <a:extLst>
              <a:ext uri="{BEBA8EAE-BF5A-486C-A8C5-ECC9F3942E4B}">
                <a14:imgProps xmlns:a14="http://schemas.microsoft.com/office/drawing/2010/main">
                  <a14:imgLayer r:embed="rId74">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0595795" y="4574671"/>
            <a:ext cx="887433" cy="201689"/>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85" descr="Zoom.ai logo">
            <a:extLst>
              <a:ext uri="{FF2B5EF4-FFF2-40B4-BE49-F238E27FC236}">
                <a16:creationId xmlns:a16="http://schemas.microsoft.com/office/drawing/2014/main" id="{CD23B30D-5A2E-49CA-A167-A6F69F67A95C}"/>
              </a:ext>
            </a:extLst>
          </p:cNvPr>
          <p:cNvPicPr>
            <a:picLocks noChangeAspect="1" noChangeArrowheads="1"/>
          </p:cNvPicPr>
          <p:nvPr/>
        </p:nvPicPr>
        <p:blipFill rotWithShape="1">
          <a:blip r:embed="rId75">
            <a:extLst>
              <a:ext uri="{BEBA8EAE-BF5A-486C-A8C5-ECC9F3942E4B}">
                <a14:imgProps xmlns:a14="http://schemas.microsoft.com/office/drawing/2010/main">
                  <a14:imgLayer r:embed="rId76">
                    <a14:imgEffect>
                      <a14:saturation sat="400000"/>
                    </a14:imgEffect>
                  </a14:imgLayer>
                </a14:imgProps>
              </a:ext>
              <a:ext uri="{28A0092B-C50C-407E-A947-70E740481C1C}">
                <a14:useLocalDpi xmlns:a14="http://schemas.microsoft.com/office/drawing/2010/main"/>
              </a:ext>
            </a:extLst>
          </a:blip>
          <a:srcRect t="31194" b="31910"/>
          <a:stretch/>
        </p:blipFill>
        <p:spPr bwMode="auto">
          <a:xfrm>
            <a:off x="8497832" y="744928"/>
            <a:ext cx="892155" cy="329165"/>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descr="Bitbucket Server Logo">
            <a:extLst>
              <a:ext uri="{FF2B5EF4-FFF2-40B4-BE49-F238E27FC236}">
                <a16:creationId xmlns:a16="http://schemas.microsoft.com/office/drawing/2014/main" id="{6FAD41A0-9DBC-43A3-A915-159BA00D98D3}"/>
              </a:ext>
            </a:extLst>
          </p:cNvPr>
          <p:cNvGrpSpPr/>
          <p:nvPr/>
        </p:nvGrpSpPr>
        <p:grpSpPr>
          <a:xfrm>
            <a:off x="9958038" y="5738642"/>
            <a:ext cx="757977" cy="348106"/>
            <a:chOff x="9958038" y="5738642"/>
            <a:chExt cx="757977" cy="348106"/>
          </a:xfrm>
        </p:grpSpPr>
        <p:pic>
          <p:nvPicPr>
            <p:cNvPr id="1111" name="Picture 87" descr="Image result for Bitbucket Server">
              <a:extLst>
                <a:ext uri="{FF2B5EF4-FFF2-40B4-BE49-F238E27FC236}">
                  <a16:creationId xmlns:a16="http://schemas.microsoft.com/office/drawing/2014/main" id="{2650AB3D-E306-4FD1-BF8A-368D82210444}"/>
                </a:ext>
              </a:extLst>
            </p:cNvPr>
            <p:cNvPicPr>
              <a:picLocks noChangeAspect="1" noChangeArrowheads="1"/>
            </p:cNvPicPr>
            <p:nvPr/>
          </p:nvPicPr>
          <p:blipFill rotWithShape="1">
            <a:blip r:embed="rId77">
              <a:biLevel thresh="75000"/>
              <a:extLst>
                <a:ext uri="{28A0092B-C50C-407E-A947-70E740481C1C}">
                  <a14:useLocalDpi xmlns:a14="http://schemas.microsoft.com/office/drawing/2010/main"/>
                </a:ext>
              </a:extLst>
            </a:blip>
            <a:srcRect l="62029" t="36526" r="28008" b="57012"/>
            <a:stretch/>
          </p:blipFill>
          <p:spPr bwMode="auto">
            <a:xfrm>
              <a:off x="9958038" y="5901440"/>
              <a:ext cx="516941" cy="18530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87" descr="Image result for Bitbucket Server">
              <a:extLst>
                <a:ext uri="{FF2B5EF4-FFF2-40B4-BE49-F238E27FC236}">
                  <a16:creationId xmlns:a16="http://schemas.microsoft.com/office/drawing/2014/main" id="{2A0E1AB1-5829-4E3E-87BB-EAF45852F3E7}"/>
                </a:ext>
              </a:extLst>
            </p:cNvPr>
            <p:cNvPicPr>
              <a:picLocks noChangeAspect="1" noChangeArrowheads="1"/>
            </p:cNvPicPr>
            <p:nvPr/>
          </p:nvPicPr>
          <p:blipFill rotWithShape="1">
            <a:blip r:embed="rId77">
              <a:biLevel thresh="75000"/>
              <a:extLst>
                <a:ext uri="{28A0092B-C50C-407E-A947-70E740481C1C}">
                  <a14:useLocalDpi xmlns:a14="http://schemas.microsoft.com/office/drawing/2010/main"/>
                </a:ext>
              </a:extLst>
            </a:blip>
            <a:srcRect l="47132" t="36526" r="38260" b="57012"/>
            <a:stretch/>
          </p:blipFill>
          <p:spPr bwMode="auto">
            <a:xfrm>
              <a:off x="9958038" y="5738642"/>
              <a:ext cx="757977" cy="185308"/>
            </a:xfrm>
            <a:prstGeom prst="rect">
              <a:avLst/>
            </a:prstGeom>
            <a:noFill/>
            <a:extLst>
              <a:ext uri="{909E8E84-426E-40DD-AFC4-6F175D3DCCD1}">
                <a14:hiddenFill xmlns:a14="http://schemas.microsoft.com/office/drawing/2010/main">
                  <a:solidFill>
                    <a:srgbClr val="FFFFFF"/>
                  </a:solidFill>
                </a14:hiddenFill>
              </a:ext>
            </a:extLst>
          </p:spPr>
        </p:pic>
      </p:grpSp>
      <p:pic>
        <p:nvPicPr>
          <p:cNvPr id="172" name="Picture 171" descr="Facebook logo">
            <a:extLst>
              <a:ext uri="{FF2B5EF4-FFF2-40B4-BE49-F238E27FC236}">
                <a16:creationId xmlns:a16="http://schemas.microsoft.com/office/drawing/2014/main" id="{D55F98D0-C08E-4D05-A0E3-73C7D1ACE332}"/>
              </a:ext>
            </a:extLst>
          </p:cNvPr>
          <p:cNvPicPr>
            <a:picLocks noChangeAspect="1"/>
          </p:cNvPicPr>
          <p:nvPr/>
        </p:nvPicPr>
        <p:blipFill>
          <a:blip r:embed="rId78"/>
          <a:stretch>
            <a:fillRect/>
          </a:stretch>
        </p:blipFill>
        <p:spPr>
          <a:xfrm>
            <a:off x="3622664" y="4496240"/>
            <a:ext cx="838594" cy="382436"/>
          </a:xfrm>
          <a:prstGeom prst="rect">
            <a:avLst/>
          </a:prstGeom>
        </p:spPr>
      </p:pic>
    </p:spTree>
    <p:extLst>
      <p:ext uri="{BB962C8B-B14F-4D97-AF65-F5344CB8AC3E}">
        <p14:creationId xmlns:p14="http://schemas.microsoft.com/office/powerpoint/2010/main" val="24883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38270389-2C9B-4A65-AFE9-D83A1783DB1D}"/>
              </a:ext>
            </a:extLst>
          </p:cNvPr>
          <p:cNvGrpSpPr/>
          <p:nvPr/>
        </p:nvGrpSpPr>
        <p:grpSpPr>
          <a:xfrm>
            <a:off x="555876" y="4546500"/>
            <a:ext cx="5398098" cy="2138909"/>
            <a:chOff x="1972367" y="2291942"/>
            <a:chExt cx="5398098" cy="2138909"/>
          </a:xfrm>
          <a:noFill/>
        </p:grpSpPr>
        <p:sp>
          <p:nvSpPr>
            <p:cNvPr id="78" name="Rectangle 77">
              <a:extLst>
                <a:ext uri="{FF2B5EF4-FFF2-40B4-BE49-F238E27FC236}">
                  <a16:creationId xmlns:a16="http://schemas.microsoft.com/office/drawing/2014/main" id="{7886CB2C-F1BC-4B54-AC30-4CBFCFC1A40C}"/>
                </a:ext>
              </a:extLst>
            </p:cNvPr>
            <p:cNvSpPr/>
            <p:nvPr/>
          </p:nvSpPr>
          <p:spPr bwMode="auto">
            <a:xfrm>
              <a:off x="1972367" y="2597669"/>
              <a:ext cx="5398098" cy="1833182"/>
            </a:xfrm>
            <a:prstGeom prst="rect">
              <a:avLst/>
            </a:prstGeom>
            <a:grpFill/>
            <a:ln>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0E15EF83-6BAF-4699-BB7B-53D884AFD4A2}"/>
                </a:ext>
              </a:extLst>
            </p:cNvPr>
            <p:cNvSpPr txBox="1"/>
            <p:nvPr/>
          </p:nvSpPr>
          <p:spPr>
            <a:xfrm>
              <a:off x="4386081" y="2291942"/>
              <a:ext cx="570669" cy="215444"/>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Scopes</a:t>
              </a:r>
            </a:p>
          </p:txBody>
        </p:sp>
      </p:grpSp>
      <p:sp>
        <p:nvSpPr>
          <p:cNvPr id="87" name="manager" title="Icon of three people with lines connecting them">
            <a:extLst>
              <a:ext uri="{FF2B5EF4-FFF2-40B4-BE49-F238E27FC236}">
                <a16:creationId xmlns:a16="http://schemas.microsoft.com/office/drawing/2014/main" id="{35BC473B-B30A-417F-92F1-979C82B70BA6}"/>
              </a:ext>
            </a:extLst>
          </p:cNvPr>
          <p:cNvSpPr>
            <a:spLocks noChangeAspect="1" noEditPoints="1"/>
          </p:cNvSpPr>
          <p:nvPr/>
        </p:nvSpPr>
        <p:spPr bwMode="auto">
          <a:xfrm>
            <a:off x="1240839" y="5526771"/>
            <a:ext cx="453600" cy="45720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CBA9603C-DADC-4149-A78A-F6C4B7B39CFF}"/>
              </a:ext>
            </a:extLst>
          </p:cNvPr>
          <p:cNvSpPr txBox="1"/>
          <p:nvPr/>
        </p:nvSpPr>
        <p:spPr>
          <a:xfrm>
            <a:off x="1826121" y="5526771"/>
            <a:ext cx="1314955"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Team</a:t>
            </a:r>
          </a:p>
        </p:txBody>
      </p:sp>
      <p:sp>
        <p:nvSpPr>
          <p:cNvPr id="89" name="Text Placeholder 43">
            <a:extLst>
              <a:ext uri="{FF2B5EF4-FFF2-40B4-BE49-F238E27FC236}">
                <a16:creationId xmlns:a16="http://schemas.microsoft.com/office/drawing/2014/main" id="{4A1BD2E8-9D8E-47A9-9E1D-FFA7F572BF89}"/>
              </a:ext>
            </a:extLst>
          </p:cNvPr>
          <p:cNvSpPr txBox="1">
            <a:spLocks/>
          </p:cNvSpPr>
          <p:nvPr/>
        </p:nvSpPr>
        <p:spPr>
          <a:xfrm>
            <a:off x="1826121" y="5839426"/>
            <a:ext cx="117995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Collaborative experiences </a:t>
            </a:r>
          </a:p>
        </p:txBody>
      </p:sp>
      <p:sp>
        <p:nvSpPr>
          <p:cNvPr id="91" name="manager" title="Icon of three people with lines connecting them">
            <a:extLst>
              <a:ext uri="{FF2B5EF4-FFF2-40B4-BE49-F238E27FC236}">
                <a16:creationId xmlns:a16="http://schemas.microsoft.com/office/drawing/2014/main" id="{94EBC4AF-D8FA-4482-AF7E-635A06551C71}"/>
              </a:ext>
            </a:extLst>
          </p:cNvPr>
          <p:cNvSpPr>
            <a:spLocks noChangeAspect="1" noEditPoints="1"/>
          </p:cNvSpPr>
          <p:nvPr/>
        </p:nvSpPr>
        <p:spPr bwMode="auto">
          <a:xfrm>
            <a:off x="3598120" y="5526771"/>
            <a:ext cx="453600" cy="45720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9A173A14-EF0B-4FA4-B212-876838FC23AD}"/>
              </a:ext>
            </a:extLst>
          </p:cNvPr>
          <p:cNvSpPr txBox="1"/>
          <p:nvPr/>
        </p:nvSpPr>
        <p:spPr>
          <a:xfrm>
            <a:off x="4183402" y="5526771"/>
            <a:ext cx="1314955"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Personal</a:t>
            </a:r>
          </a:p>
        </p:txBody>
      </p:sp>
      <p:sp>
        <p:nvSpPr>
          <p:cNvPr id="93" name="Text Placeholder 43">
            <a:extLst>
              <a:ext uri="{FF2B5EF4-FFF2-40B4-BE49-F238E27FC236}">
                <a16:creationId xmlns:a16="http://schemas.microsoft.com/office/drawing/2014/main" id="{2A256ED4-DD7E-4EEF-B29A-C44DBE23DAA6}"/>
              </a:ext>
            </a:extLst>
          </p:cNvPr>
          <p:cNvSpPr txBox="1">
            <a:spLocks/>
          </p:cNvSpPr>
          <p:nvPr/>
        </p:nvSpPr>
        <p:spPr>
          <a:xfrm>
            <a:off x="4183402" y="5822583"/>
            <a:ext cx="110580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Productivity experiences</a:t>
            </a:r>
          </a:p>
        </p:txBody>
      </p:sp>
      <p:grpSp>
        <p:nvGrpSpPr>
          <p:cNvPr id="15" name="Group 14">
            <a:extLst>
              <a:ext uri="{FF2B5EF4-FFF2-40B4-BE49-F238E27FC236}">
                <a16:creationId xmlns:a16="http://schemas.microsoft.com/office/drawing/2014/main" id="{290977A8-EBCF-426F-A8E9-3D1929260723}"/>
              </a:ext>
            </a:extLst>
          </p:cNvPr>
          <p:cNvGrpSpPr/>
          <p:nvPr/>
        </p:nvGrpSpPr>
        <p:grpSpPr>
          <a:xfrm>
            <a:off x="6421887" y="4548838"/>
            <a:ext cx="5398098" cy="2136571"/>
            <a:chOff x="344196" y="4600008"/>
            <a:chExt cx="5398098" cy="2136571"/>
          </a:xfrm>
        </p:grpSpPr>
        <p:grpSp>
          <p:nvGrpSpPr>
            <p:cNvPr id="83" name="Group 82">
              <a:extLst>
                <a:ext uri="{FF2B5EF4-FFF2-40B4-BE49-F238E27FC236}">
                  <a16:creationId xmlns:a16="http://schemas.microsoft.com/office/drawing/2014/main" id="{CC73649B-CE36-4256-8044-7FD71F0F6B4B}"/>
                </a:ext>
              </a:extLst>
            </p:cNvPr>
            <p:cNvGrpSpPr/>
            <p:nvPr/>
          </p:nvGrpSpPr>
          <p:grpSpPr>
            <a:xfrm>
              <a:off x="344196" y="4600008"/>
              <a:ext cx="5398098" cy="2136571"/>
              <a:chOff x="1972367" y="2294280"/>
              <a:chExt cx="5398098" cy="2136571"/>
            </a:xfrm>
            <a:noFill/>
          </p:grpSpPr>
          <p:sp>
            <p:nvSpPr>
              <p:cNvPr id="84" name="Rectangle 83">
                <a:extLst>
                  <a:ext uri="{FF2B5EF4-FFF2-40B4-BE49-F238E27FC236}">
                    <a16:creationId xmlns:a16="http://schemas.microsoft.com/office/drawing/2014/main" id="{E76273A5-9C4E-454F-AC49-34C056720A82}"/>
                  </a:ext>
                </a:extLst>
              </p:cNvPr>
              <p:cNvSpPr/>
              <p:nvPr/>
            </p:nvSpPr>
            <p:spPr bwMode="auto">
              <a:xfrm>
                <a:off x="1972367" y="2597669"/>
                <a:ext cx="5398098" cy="1833182"/>
              </a:xfrm>
              <a:prstGeom prst="rect">
                <a:avLst/>
              </a:prstGeom>
              <a:grpFill/>
              <a:ln>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6878089B-DB44-4A0D-BDEC-510D6D2A5241}"/>
                  </a:ext>
                </a:extLst>
              </p:cNvPr>
              <p:cNvSpPr txBox="1"/>
              <p:nvPr/>
            </p:nvSpPr>
            <p:spPr>
              <a:xfrm>
                <a:off x="3945254" y="2294280"/>
                <a:ext cx="1452321" cy="215444"/>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Publishing Modes</a:t>
                </a:r>
              </a:p>
            </p:txBody>
          </p:sp>
        </p:grpSp>
        <p:grpSp>
          <p:nvGrpSpPr>
            <p:cNvPr id="94" name="Group 93">
              <a:extLst>
                <a:ext uri="{FF2B5EF4-FFF2-40B4-BE49-F238E27FC236}">
                  <a16:creationId xmlns:a16="http://schemas.microsoft.com/office/drawing/2014/main" id="{CBDEC893-F23A-4811-93C6-B7999A1337AF}"/>
                </a:ext>
              </a:extLst>
            </p:cNvPr>
            <p:cNvGrpSpPr/>
            <p:nvPr/>
          </p:nvGrpSpPr>
          <p:grpSpPr>
            <a:xfrm>
              <a:off x="2520091" y="5448721"/>
              <a:ext cx="1314955" cy="930845"/>
              <a:chOff x="9317544" y="3229945"/>
              <a:chExt cx="1314955" cy="930845"/>
            </a:xfrm>
          </p:grpSpPr>
          <p:sp>
            <p:nvSpPr>
              <p:cNvPr id="95" name="TextBox 94">
                <a:extLst>
                  <a:ext uri="{FF2B5EF4-FFF2-40B4-BE49-F238E27FC236}">
                    <a16:creationId xmlns:a16="http://schemas.microsoft.com/office/drawing/2014/main" id="{6E38F126-9E3F-4BCF-945E-0A6AD279C937}"/>
                  </a:ext>
                </a:extLst>
              </p:cNvPr>
              <p:cNvSpPr txBox="1"/>
              <p:nvPr/>
            </p:nvSpPr>
            <p:spPr>
              <a:xfrm>
                <a:off x="9317544" y="3229945"/>
                <a:ext cx="1314955"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App Store</a:t>
                </a:r>
              </a:p>
            </p:txBody>
          </p:sp>
          <p:sp>
            <p:nvSpPr>
              <p:cNvPr id="96" name="Text Placeholder 43">
                <a:extLst>
                  <a:ext uri="{FF2B5EF4-FFF2-40B4-BE49-F238E27FC236}">
                    <a16:creationId xmlns:a16="http://schemas.microsoft.com/office/drawing/2014/main" id="{1BEDB7B8-00B7-4D0A-A27C-4251E4842766}"/>
                  </a:ext>
                </a:extLst>
              </p:cNvPr>
              <p:cNvSpPr txBox="1">
                <a:spLocks/>
              </p:cNvSpPr>
              <p:nvPr/>
            </p:nvSpPr>
            <p:spPr>
              <a:xfrm>
                <a:off x="9317544" y="3592017"/>
                <a:ext cx="117995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ISVs building for Teams</a:t>
                </a:r>
              </a:p>
            </p:txBody>
          </p:sp>
        </p:grpSp>
        <p:grpSp>
          <p:nvGrpSpPr>
            <p:cNvPr id="97" name="Group 96">
              <a:extLst>
                <a:ext uri="{FF2B5EF4-FFF2-40B4-BE49-F238E27FC236}">
                  <a16:creationId xmlns:a16="http://schemas.microsoft.com/office/drawing/2014/main" id="{A98320AE-8687-4870-A8CE-7A3ED9C5B851}"/>
                </a:ext>
              </a:extLst>
            </p:cNvPr>
            <p:cNvGrpSpPr/>
            <p:nvPr/>
          </p:nvGrpSpPr>
          <p:grpSpPr>
            <a:xfrm>
              <a:off x="971505" y="5448721"/>
              <a:ext cx="1314955" cy="930845"/>
              <a:chOff x="6120540" y="3239212"/>
              <a:chExt cx="1314955" cy="930845"/>
            </a:xfrm>
          </p:grpSpPr>
          <p:sp>
            <p:nvSpPr>
              <p:cNvPr id="98" name="TextBox 97">
                <a:extLst>
                  <a:ext uri="{FF2B5EF4-FFF2-40B4-BE49-F238E27FC236}">
                    <a16:creationId xmlns:a16="http://schemas.microsoft.com/office/drawing/2014/main" id="{3B45CE0B-7D94-4140-A715-AB93F6C33D5B}"/>
                  </a:ext>
                </a:extLst>
              </p:cNvPr>
              <p:cNvSpPr txBox="1"/>
              <p:nvPr/>
            </p:nvSpPr>
            <p:spPr>
              <a:xfrm>
                <a:off x="6120540" y="3239212"/>
                <a:ext cx="1314955"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Sideloading</a:t>
                </a:r>
              </a:p>
            </p:txBody>
          </p:sp>
          <p:sp>
            <p:nvSpPr>
              <p:cNvPr id="99" name="Text Placeholder 43">
                <a:extLst>
                  <a:ext uri="{FF2B5EF4-FFF2-40B4-BE49-F238E27FC236}">
                    <a16:creationId xmlns:a16="http://schemas.microsoft.com/office/drawing/2014/main" id="{9A2EB6C6-25D2-455C-8B46-3B536C715BD0}"/>
                  </a:ext>
                </a:extLst>
              </p:cNvPr>
              <p:cNvSpPr txBox="1">
                <a:spLocks/>
              </p:cNvSpPr>
              <p:nvPr/>
            </p:nvSpPr>
            <p:spPr>
              <a:xfrm>
                <a:off x="6120540" y="3601284"/>
                <a:ext cx="117995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For testing and development</a:t>
                </a:r>
              </a:p>
            </p:txBody>
          </p:sp>
        </p:grpSp>
        <p:grpSp>
          <p:nvGrpSpPr>
            <p:cNvPr id="100" name="Group 99">
              <a:extLst>
                <a:ext uri="{FF2B5EF4-FFF2-40B4-BE49-F238E27FC236}">
                  <a16:creationId xmlns:a16="http://schemas.microsoft.com/office/drawing/2014/main" id="{AF6B76A7-6EC3-44F2-8DF0-270807C1C40D}"/>
                </a:ext>
              </a:extLst>
            </p:cNvPr>
            <p:cNvGrpSpPr/>
            <p:nvPr/>
          </p:nvGrpSpPr>
          <p:grpSpPr>
            <a:xfrm>
              <a:off x="3938960" y="5408954"/>
              <a:ext cx="1434699" cy="930845"/>
              <a:chOff x="7439578" y="3199445"/>
              <a:chExt cx="1434699" cy="930845"/>
            </a:xfrm>
          </p:grpSpPr>
          <p:sp>
            <p:nvSpPr>
              <p:cNvPr id="103" name="TextBox 102">
                <a:extLst>
                  <a:ext uri="{FF2B5EF4-FFF2-40B4-BE49-F238E27FC236}">
                    <a16:creationId xmlns:a16="http://schemas.microsoft.com/office/drawing/2014/main" id="{D3E4004F-9E2F-450F-89DC-78F39AC856C9}"/>
                  </a:ext>
                </a:extLst>
              </p:cNvPr>
              <p:cNvSpPr txBox="1"/>
              <p:nvPr/>
            </p:nvSpPr>
            <p:spPr>
              <a:xfrm>
                <a:off x="7439578" y="3199445"/>
                <a:ext cx="1434699"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Company Store</a:t>
                </a:r>
              </a:p>
            </p:txBody>
          </p:sp>
          <p:sp>
            <p:nvSpPr>
              <p:cNvPr id="104" name="Text Placeholder 43">
                <a:extLst>
                  <a:ext uri="{FF2B5EF4-FFF2-40B4-BE49-F238E27FC236}">
                    <a16:creationId xmlns:a16="http://schemas.microsoft.com/office/drawing/2014/main" id="{C4515B08-1F14-4096-B060-190FD6FB6AAD}"/>
                  </a:ext>
                </a:extLst>
              </p:cNvPr>
              <p:cNvSpPr txBox="1">
                <a:spLocks/>
              </p:cNvSpPr>
              <p:nvPr/>
            </p:nvSpPr>
            <p:spPr>
              <a:xfrm>
                <a:off x="7439578" y="3561517"/>
                <a:ext cx="117995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Deploy using private app store</a:t>
                </a:r>
              </a:p>
            </p:txBody>
          </p:sp>
        </p:grpSp>
      </p:grpSp>
      <p:grpSp>
        <p:nvGrpSpPr>
          <p:cNvPr id="14" name="Group 13">
            <a:extLst>
              <a:ext uri="{FF2B5EF4-FFF2-40B4-BE49-F238E27FC236}">
                <a16:creationId xmlns:a16="http://schemas.microsoft.com/office/drawing/2014/main" id="{79C7EECE-4C37-4E22-A851-A2A8D2E6F423}"/>
              </a:ext>
            </a:extLst>
          </p:cNvPr>
          <p:cNvGrpSpPr/>
          <p:nvPr/>
        </p:nvGrpSpPr>
        <p:grpSpPr>
          <a:xfrm>
            <a:off x="6421887" y="271948"/>
            <a:ext cx="5413281" cy="4183499"/>
            <a:chOff x="557038" y="1965931"/>
            <a:chExt cx="5413281" cy="4183499"/>
          </a:xfrm>
        </p:grpSpPr>
        <p:grpSp>
          <p:nvGrpSpPr>
            <p:cNvPr id="52" name="Group 51">
              <a:extLst>
                <a:ext uri="{FF2B5EF4-FFF2-40B4-BE49-F238E27FC236}">
                  <a16:creationId xmlns:a16="http://schemas.microsoft.com/office/drawing/2014/main" id="{04794D2F-D4DC-4139-AFE8-79938E370DDB}"/>
                </a:ext>
              </a:extLst>
            </p:cNvPr>
            <p:cNvGrpSpPr/>
            <p:nvPr/>
          </p:nvGrpSpPr>
          <p:grpSpPr>
            <a:xfrm>
              <a:off x="557038" y="1965931"/>
              <a:ext cx="5398098" cy="4183499"/>
              <a:chOff x="585392" y="2086434"/>
              <a:chExt cx="5398098" cy="4062751"/>
            </a:xfrm>
            <a:noFill/>
          </p:grpSpPr>
          <p:sp>
            <p:nvSpPr>
              <p:cNvPr id="57" name="Rectangle 56">
                <a:extLst>
                  <a:ext uri="{FF2B5EF4-FFF2-40B4-BE49-F238E27FC236}">
                    <a16:creationId xmlns:a16="http://schemas.microsoft.com/office/drawing/2014/main" id="{73BC8910-AE9B-4A31-9117-C8566181F8DE}"/>
                  </a:ext>
                </a:extLst>
              </p:cNvPr>
              <p:cNvSpPr/>
              <p:nvPr/>
            </p:nvSpPr>
            <p:spPr bwMode="auto">
              <a:xfrm>
                <a:off x="585392" y="2346053"/>
                <a:ext cx="5398098" cy="3803132"/>
              </a:xfrm>
              <a:prstGeom prst="rect">
                <a:avLst/>
              </a:prstGeom>
              <a:grpFill/>
              <a:ln>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6F2275C6-9750-465A-A593-A97F0E762FAA}"/>
                  </a:ext>
                </a:extLst>
              </p:cNvPr>
              <p:cNvSpPr txBox="1"/>
              <p:nvPr/>
            </p:nvSpPr>
            <p:spPr>
              <a:xfrm>
                <a:off x="2817422" y="2086434"/>
                <a:ext cx="934037" cy="215444"/>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Capabilities</a:t>
                </a:r>
              </a:p>
            </p:txBody>
          </p:sp>
        </p:grpSp>
        <p:grpSp>
          <p:nvGrpSpPr>
            <p:cNvPr id="5" name="Group 4">
              <a:extLst>
                <a:ext uri="{FF2B5EF4-FFF2-40B4-BE49-F238E27FC236}">
                  <a16:creationId xmlns:a16="http://schemas.microsoft.com/office/drawing/2014/main" id="{BF170B35-CE0A-4DC1-B219-A7E676A44D58}"/>
                </a:ext>
              </a:extLst>
            </p:cNvPr>
            <p:cNvGrpSpPr/>
            <p:nvPr/>
          </p:nvGrpSpPr>
          <p:grpSpPr>
            <a:xfrm>
              <a:off x="3460182" y="2749775"/>
              <a:ext cx="2365241" cy="626917"/>
              <a:chOff x="3295334" y="2535574"/>
              <a:chExt cx="2365241" cy="626917"/>
            </a:xfrm>
          </p:grpSpPr>
          <p:grpSp>
            <p:nvGrpSpPr>
              <p:cNvPr id="113" name="Group 112">
                <a:extLst>
                  <a:ext uri="{FF2B5EF4-FFF2-40B4-BE49-F238E27FC236}">
                    <a16:creationId xmlns:a16="http://schemas.microsoft.com/office/drawing/2014/main" id="{673DBB54-7B12-41D7-9802-6943ADD195FE}"/>
                  </a:ext>
                </a:extLst>
              </p:cNvPr>
              <p:cNvGrpSpPr/>
              <p:nvPr/>
            </p:nvGrpSpPr>
            <p:grpSpPr>
              <a:xfrm>
                <a:off x="3868079" y="2535574"/>
                <a:ext cx="1792496" cy="626917"/>
                <a:chOff x="9445876" y="2989120"/>
                <a:chExt cx="2590647" cy="1001627"/>
              </a:xfrm>
            </p:grpSpPr>
            <p:sp>
              <p:nvSpPr>
                <p:cNvPr id="127" name="TextBox 126">
                  <a:extLst>
                    <a:ext uri="{FF2B5EF4-FFF2-40B4-BE49-F238E27FC236}">
                      <a16:creationId xmlns:a16="http://schemas.microsoft.com/office/drawing/2014/main" id="{3264B573-D5BB-487C-9E09-9945E4754D7B}"/>
                    </a:ext>
                  </a:extLst>
                </p:cNvPr>
                <p:cNvSpPr txBox="1"/>
                <p:nvPr/>
              </p:nvSpPr>
              <p:spPr>
                <a:xfrm>
                  <a:off x="9445878" y="2989120"/>
                  <a:ext cx="2235388" cy="4911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Tabs</a:t>
                  </a:r>
                </a:p>
              </p:txBody>
            </p:sp>
            <p:sp>
              <p:nvSpPr>
                <p:cNvPr id="128" name="Text Placeholder 43">
                  <a:extLst>
                    <a:ext uri="{FF2B5EF4-FFF2-40B4-BE49-F238E27FC236}">
                      <a16:creationId xmlns:a16="http://schemas.microsoft.com/office/drawing/2014/main" id="{C04B8AB7-DBC5-4989-9EA2-E145B309EB2F}"/>
                    </a:ext>
                  </a:extLst>
                </p:cNvPr>
                <p:cNvSpPr txBox="1">
                  <a:spLocks/>
                </p:cNvSpPr>
                <p:nvPr/>
              </p:nvSpPr>
              <p:spPr>
                <a:xfrm>
                  <a:off x="9445876" y="3410568"/>
                  <a:ext cx="2590647" cy="58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Surface rich content within Teams</a:t>
                  </a:r>
                </a:p>
              </p:txBody>
            </p:sp>
          </p:grpSp>
          <p:pic>
            <p:nvPicPr>
              <p:cNvPr id="114" name="Picture 113" descr="12Tabs_Wht@2x.png">
                <a:extLst>
                  <a:ext uri="{FF2B5EF4-FFF2-40B4-BE49-F238E27FC236}">
                    <a16:creationId xmlns:a16="http://schemas.microsoft.com/office/drawing/2014/main" id="{BB38FA74-8430-4E83-8961-21B5C25C035B}"/>
                  </a:ext>
                </a:extLst>
              </p:cNvPr>
              <p:cNvPicPr>
                <a:picLocks noChangeAspect="1"/>
              </p:cNvPicPr>
              <p:nvPr/>
            </p:nvPicPr>
            <p:blipFill>
              <a:blip r:embed="rId3"/>
              <a:stretch>
                <a:fillRect/>
              </a:stretch>
            </p:blipFill>
            <p:spPr>
              <a:xfrm>
                <a:off x="3295334" y="2550651"/>
                <a:ext cx="506146" cy="457858"/>
              </a:xfrm>
              <a:prstGeom prst="rect">
                <a:avLst/>
              </a:prstGeom>
            </p:spPr>
          </p:pic>
        </p:grpSp>
        <p:grpSp>
          <p:nvGrpSpPr>
            <p:cNvPr id="6" name="Group 5">
              <a:extLst>
                <a:ext uri="{FF2B5EF4-FFF2-40B4-BE49-F238E27FC236}">
                  <a16:creationId xmlns:a16="http://schemas.microsoft.com/office/drawing/2014/main" id="{B713FFDB-C8AC-46C0-AC78-E95CB32750B7}"/>
                </a:ext>
              </a:extLst>
            </p:cNvPr>
            <p:cNvGrpSpPr/>
            <p:nvPr/>
          </p:nvGrpSpPr>
          <p:grpSpPr>
            <a:xfrm>
              <a:off x="803593" y="3995034"/>
              <a:ext cx="2452493" cy="626917"/>
              <a:chOff x="3295334" y="3411243"/>
              <a:chExt cx="2452493" cy="626917"/>
            </a:xfrm>
          </p:grpSpPr>
          <p:grpSp>
            <p:nvGrpSpPr>
              <p:cNvPr id="115" name="Group 114">
                <a:extLst>
                  <a:ext uri="{FF2B5EF4-FFF2-40B4-BE49-F238E27FC236}">
                    <a16:creationId xmlns:a16="http://schemas.microsoft.com/office/drawing/2014/main" id="{7877FC0B-E881-4B3F-AB99-EC18A397E569}"/>
                  </a:ext>
                </a:extLst>
              </p:cNvPr>
              <p:cNvGrpSpPr/>
              <p:nvPr/>
            </p:nvGrpSpPr>
            <p:grpSpPr>
              <a:xfrm>
                <a:off x="3868079" y="3411243"/>
                <a:ext cx="1879748" cy="626917"/>
                <a:chOff x="9445876" y="2989120"/>
                <a:chExt cx="2716750" cy="1001627"/>
              </a:xfrm>
            </p:grpSpPr>
            <p:sp>
              <p:nvSpPr>
                <p:cNvPr id="125" name="TextBox 124">
                  <a:extLst>
                    <a:ext uri="{FF2B5EF4-FFF2-40B4-BE49-F238E27FC236}">
                      <a16:creationId xmlns:a16="http://schemas.microsoft.com/office/drawing/2014/main" id="{7940CA1A-E404-429B-8EC1-BC7A859E8373}"/>
                    </a:ext>
                  </a:extLst>
                </p:cNvPr>
                <p:cNvSpPr txBox="1"/>
                <p:nvPr/>
              </p:nvSpPr>
              <p:spPr>
                <a:xfrm>
                  <a:off x="9445877" y="2989120"/>
                  <a:ext cx="2235389" cy="49173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Notifications</a:t>
                  </a:r>
                </a:p>
              </p:txBody>
            </p:sp>
            <p:sp>
              <p:nvSpPr>
                <p:cNvPr id="126" name="Text Placeholder 43">
                  <a:extLst>
                    <a:ext uri="{FF2B5EF4-FFF2-40B4-BE49-F238E27FC236}">
                      <a16:creationId xmlns:a16="http://schemas.microsoft.com/office/drawing/2014/main" id="{9DA7FCA4-014A-41A6-B0DE-8B0A0785AF77}"/>
                    </a:ext>
                  </a:extLst>
                </p:cNvPr>
                <p:cNvSpPr txBox="1">
                  <a:spLocks/>
                </p:cNvSpPr>
                <p:nvPr/>
              </p:nvSpPr>
              <p:spPr>
                <a:xfrm>
                  <a:off x="9445876" y="3410568"/>
                  <a:ext cx="2716750" cy="58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Engage users via channel &amp; feed notifications</a:t>
                  </a:r>
                </a:p>
              </p:txBody>
            </p:sp>
          </p:grpSp>
          <p:pic>
            <p:nvPicPr>
              <p:cNvPr id="116" name="Picture 115" descr="12Activity_Wht@2x.png">
                <a:extLst>
                  <a:ext uri="{FF2B5EF4-FFF2-40B4-BE49-F238E27FC236}">
                    <a16:creationId xmlns:a16="http://schemas.microsoft.com/office/drawing/2014/main" id="{FC5ED0D1-8CBA-4020-92E6-3E7C1961F767}"/>
                  </a:ext>
                </a:extLst>
              </p:cNvPr>
              <p:cNvPicPr>
                <a:picLocks noChangeAspect="1"/>
              </p:cNvPicPr>
              <p:nvPr/>
            </p:nvPicPr>
            <p:blipFill>
              <a:blip r:embed="rId4"/>
              <a:stretch>
                <a:fillRect/>
              </a:stretch>
            </p:blipFill>
            <p:spPr>
              <a:xfrm>
                <a:off x="3295334" y="3444225"/>
                <a:ext cx="506146" cy="457858"/>
              </a:xfrm>
              <a:prstGeom prst="rect">
                <a:avLst/>
              </a:prstGeom>
            </p:spPr>
          </p:pic>
        </p:grpSp>
        <p:grpSp>
          <p:nvGrpSpPr>
            <p:cNvPr id="7" name="Group 6">
              <a:extLst>
                <a:ext uri="{FF2B5EF4-FFF2-40B4-BE49-F238E27FC236}">
                  <a16:creationId xmlns:a16="http://schemas.microsoft.com/office/drawing/2014/main" id="{49575646-635E-4FBC-A80E-BE0E69BDAEDE}"/>
                </a:ext>
              </a:extLst>
            </p:cNvPr>
            <p:cNvGrpSpPr/>
            <p:nvPr/>
          </p:nvGrpSpPr>
          <p:grpSpPr>
            <a:xfrm>
              <a:off x="3426624" y="3995034"/>
              <a:ext cx="2495176" cy="626869"/>
              <a:chOff x="3295334" y="4291753"/>
              <a:chExt cx="2495176" cy="626869"/>
            </a:xfrm>
          </p:grpSpPr>
          <p:grpSp>
            <p:nvGrpSpPr>
              <p:cNvPr id="117" name="Group 116">
                <a:extLst>
                  <a:ext uri="{FF2B5EF4-FFF2-40B4-BE49-F238E27FC236}">
                    <a16:creationId xmlns:a16="http://schemas.microsoft.com/office/drawing/2014/main" id="{C3472573-2975-4477-9851-F419249E0386}"/>
                  </a:ext>
                </a:extLst>
              </p:cNvPr>
              <p:cNvGrpSpPr/>
              <p:nvPr/>
            </p:nvGrpSpPr>
            <p:grpSpPr>
              <a:xfrm>
                <a:off x="3868079" y="4295987"/>
                <a:ext cx="1922431" cy="622635"/>
                <a:chOff x="9445876" y="2989120"/>
                <a:chExt cx="2778438" cy="994786"/>
              </a:xfrm>
            </p:grpSpPr>
            <p:sp>
              <p:nvSpPr>
                <p:cNvPr id="123" name="TextBox 122">
                  <a:extLst>
                    <a:ext uri="{FF2B5EF4-FFF2-40B4-BE49-F238E27FC236}">
                      <a16:creationId xmlns:a16="http://schemas.microsoft.com/office/drawing/2014/main" id="{6360946C-47B6-499A-8BBB-2D7EC88F0BBE}"/>
                    </a:ext>
                  </a:extLst>
                </p:cNvPr>
                <p:cNvSpPr txBox="1"/>
                <p:nvPr/>
              </p:nvSpPr>
              <p:spPr>
                <a:xfrm>
                  <a:off x="9445878" y="2989120"/>
                  <a:ext cx="2778436" cy="4911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Messaging extensions</a:t>
                  </a:r>
                </a:p>
              </p:txBody>
            </p:sp>
            <p:sp>
              <p:nvSpPr>
                <p:cNvPr id="124" name="Text Placeholder 43">
                  <a:extLst>
                    <a:ext uri="{FF2B5EF4-FFF2-40B4-BE49-F238E27FC236}">
                      <a16:creationId xmlns:a16="http://schemas.microsoft.com/office/drawing/2014/main" id="{55BDDE13-C2D0-4D24-A1B1-7B193CF622B0}"/>
                    </a:ext>
                  </a:extLst>
                </p:cNvPr>
                <p:cNvSpPr txBox="1">
                  <a:spLocks/>
                </p:cNvSpPr>
                <p:nvPr/>
              </p:nvSpPr>
              <p:spPr>
                <a:xfrm>
                  <a:off x="9445876" y="3403727"/>
                  <a:ext cx="2716749" cy="58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Allow users to query and share rich cards in conversations</a:t>
                  </a:r>
                </a:p>
              </p:txBody>
            </p:sp>
          </p:grpSp>
          <p:pic>
            <p:nvPicPr>
              <p:cNvPr id="118" name="Picture 117" descr="12Compose_Wht@2x.png">
                <a:extLst>
                  <a:ext uri="{FF2B5EF4-FFF2-40B4-BE49-F238E27FC236}">
                    <a16:creationId xmlns:a16="http://schemas.microsoft.com/office/drawing/2014/main" id="{D9DDE335-313E-4A6F-A0A3-1ED5FD1C6A3B}"/>
                  </a:ext>
                </a:extLst>
              </p:cNvPr>
              <p:cNvPicPr>
                <a:picLocks noChangeAspect="1"/>
              </p:cNvPicPr>
              <p:nvPr/>
            </p:nvPicPr>
            <p:blipFill>
              <a:blip r:embed="rId5"/>
              <a:stretch>
                <a:fillRect/>
              </a:stretch>
            </p:blipFill>
            <p:spPr>
              <a:xfrm>
                <a:off x="3295334" y="4291753"/>
                <a:ext cx="506146" cy="457858"/>
              </a:xfrm>
              <a:prstGeom prst="rect">
                <a:avLst/>
              </a:prstGeom>
              <a:ln>
                <a:noFill/>
              </a:ln>
            </p:spPr>
          </p:pic>
        </p:grpSp>
        <p:grpSp>
          <p:nvGrpSpPr>
            <p:cNvPr id="9" name="Group 8">
              <a:extLst>
                <a:ext uri="{FF2B5EF4-FFF2-40B4-BE49-F238E27FC236}">
                  <a16:creationId xmlns:a16="http://schemas.microsoft.com/office/drawing/2014/main" id="{986891DD-0EBC-48F8-BEB9-D7C384C4C028}"/>
                </a:ext>
              </a:extLst>
            </p:cNvPr>
            <p:cNvGrpSpPr/>
            <p:nvPr/>
          </p:nvGrpSpPr>
          <p:grpSpPr>
            <a:xfrm>
              <a:off x="861020" y="4984960"/>
              <a:ext cx="2437195" cy="1098564"/>
              <a:chOff x="861020" y="4984960"/>
              <a:chExt cx="2437195" cy="1098564"/>
            </a:xfrm>
          </p:grpSpPr>
          <p:sp>
            <p:nvSpPr>
              <p:cNvPr id="135" name="speech_5" title="Icon of two overlapping chat bubbles">
                <a:extLst>
                  <a:ext uri="{FF2B5EF4-FFF2-40B4-BE49-F238E27FC236}">
                    <a16:creationId xmlns:a16="http://schemas.microsoft.com/office/drawing/2014/main" id="{88C84D98-368D-47A7-B24A-33289A4F7318}"/>
                  </a:ext>
                </a:extLst>
              </p:cNvPr>
              <p:cNvSpPr>
                <a:spLocks noChangeAspect="1" noEditPoints="1"/>
              </p:cNvSpPr>
              <p:nvPr/>
            </p:nvSpPr>
            <p:spPr bwMode="auto">
              <a:xfrm>
                <a:off x="861020" y="5134829"/>
                <a:ext cx="375612" cy="322587"/>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id="{2D6E4A0A-A1BC-418B-BEA3-28CADB054FA0}"/>
                  </a:ext>
                </a:extLst>
              </p:cNvPr>
              <p:cNvSpPr txBox="1"/>
              <p:nvPr/>
            </p:nvSpPr>
            <p:spPr>
              <a:xfrm>
                <a:off x="1336003" y="4984960"/>
                <a:ext cx="1962212" cy="307777"/>
              </a:xfrm>
              <a:prstGeom prst="rect">
                <a:avLst/>
              </a:prstGeom>
              <a:noFill/>
              <a:ln>
                <a:noFill/>
              </a:ln>
            </p:spPr>
            <p:txBody>
              <a:bodyPr wrap="squar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Commands and Actions</a:t>
                </a:r>
              </a:p>
            </p:txBody>
          </p:sp>
          <p:sp>
            <p:nvSpPr>
              <p:cNvPr id="138" name="Text Placeholder 43">
                <a:extLst>
                  <a:ext uri="{FF2B5EF4-FFF2-40B4-BE49-F238E27FC236}">
                    <a16:creationId xmlns:a16="http://schemas.microsoft.com/office/drawing/2014/main" id="{3A7BDD7C-5945-46E2-AD80-A2C34F3D1CC8}"/>
                  </a:ext>
                </a:extLst>
              </p:cNvPr>
              <p:cNvSpPr txBox="1">
                <a:spLocks/>
              </p:cNvSpPr>
              <p:nvPr/>
            </p:nvSpPr>
            <p:spPr>
              <a:xfrm>
                <a:off x="1317254" y="5514832"/>
                <a:ext cx="1783234"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Trigger commands to kick off workflows or search content</a:t>
                </a:r>
              </a:p>
            </p:txBody>
          </p:sp>
        </p:grpSp>
        <p:grpSp>
          <p:nvGrpSpPr>
            <p:cNvPr id="4" name="Group 3">
              <a:extLst>
                <a:ext uri="{FF2B5EF4-FFF2-40B4-BE49-F238E27FC236}">
                  <a16:creationId xmlns:a16="http://schemas.microsoft.com/office/drawing/2014/main" id="{3F109BE7-EBC6-4B6F-B6F4-3981BDB93E3A}"/>
                </a:ext>
              </a:extLst>
            </p:cNvPr>
            <p:cNvGrpSpPr/>
            <p:nvPr/>
          </p:nvGrpSpPr>
          <p:grpSpPr>
            <a:xfrm>
              <a:off x="3510984" y="4984478"/>
              <a:ext cx="2459335" cy="622635"/>
              <a:chOff x="990198" y="5139282"/>
              <a:chExt cx="2459335" cy="622635"/>
            </a:xfrm>
          </p:grpSpPr>
          <p:grpSp>
            <p:nvGrpSpPr>
              <p:cNvPr id="119" name="Group 118">
                <a:extLst>
                  <a:ext uri="{FF2B5EF4-FFF2-40B4-BE49-F238E27FC236}">
                    <a16:creationId xmlns:a16="http://schemas.microsoft.com/office/drawing/2014/main" id="{122BE0FD-126D-4ADF-B983-374553835363}"/>
                  </a:ext>
                </a:extLst>
              </p:cNvPr>
              <p:cNvGrpSpPr/>
              <p:nvPr/>
            </p:nvGrpSpPr>
            <p:grpSpPr>
              <a:xfrm>
                <a:off x="1527102" y="5139282"/>
                <a:ext cx="1922431" cy="622635"/>
                <a:chOff x="5979085" y="2929738"/>
                <a:chExt cx="2778438" cy="994786"/>
              </a:xfrm>
            </p:grpSpPr>
            <p:sp>
              <p:nvSpPr>
                <p:cNvPr id="121" name="TextBox 120">
                  <a:extLst>
                    <a:ext uri="{FF2B5EF4-FFF2-40B4-BE49-F238E27FC236}">
                      <a16:creationId xmlns:a16="http://schemas.microsoft.com/office/drawing/2014/main" id="{A86CFDBB-0D0A-4B91-872A-50D98FA805F6}"/>
                    </a:ext>
                  </a:extLst>
                </p:cNvPr>
                <p:cNvSpPr txBox="1"/>
                <p:nvPr/>
              </p:nvSpPr>
              <p:spPr>
                <a:xfrm>
                  <a:off x="5979087" y="2929738"/>
                  <a:ext cx="2778436" cy="4911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MS Graph</a:t>
                  </a:r>
                </a:p>
              </p:txBody>
            </p:sp>
            <p:sp>
              <p:nvSpPr>
                <p:cNvPr id="122" name="Text Placeholder 43">
                  <a:extLst>
                    <a:ext uri="{FF2B5EF4-FFF2-40B4-BE49-F238E27FC236}">
                      <a16:creationId xmlns:a16="http://schemas.microsoft.com/office/drawing/2014/main" id="{4787F2E4-87A4-4993-B365-60837FFA6079}"/>
                    </a:ext>
                  </a:extLst>
                </p:cNvPr>
                <p:cNvSpPr txBox="1">
                  <a:spLocks/>
                </p:cNvSpPr>
                <p:nvPr/>
              </p:nvSpPr>
              <p:spPr>
                <a:xfrm>
                  <a:off x="5979085" y="3344345"/>
                  <a:ext cx="2652708" cy="58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Power your apps using Graph. Automate teamwork and add richness using data from M365</a:t>
                  </a:r>
                </a:p>
                <a:p>
                  <a:pPr marL="0" marR="0" lvl="0" indent="0" algn="l" defTabSz="914400" rtl="0" eaLnBrk="1" fontAlgn="auto" latinLnBrk="0" hangingPunct="1">
                    <a:lnSpc>
                      <a:spcPts val="1400"/>
                    </a:lnSpc>
                    <a:spcBef>
                      <a:spcPts val="1000"/>
                    </a:spcBef>
                    <a:spcAft>
                      <a:spcPts val="0"/>
                    </a:spcAft>
                    <a:buClrTx/>
                    <a:buSzTx/>
                    <a:buFont typeface="Arial"/>
                    <a:buNone/>
                    <a:tabLst/>
                    <a:defRPr/>
                  </a:pPr>
                  <a:endParaRPr kumimoji="0" lang="en-US" sz="10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endParaRPr>
                </a:p>
              </p:txBody>
            </p:sp>
          </p:grpSp>
          <p:sp>
            <p:nvSpPr>
              <p:cNvPr id="139" name="Intelligence" title="Icon of circles connected by crossing lines">
                <a:extLst>
                  <a:ext uri="{FF2B5EF4-FFF2-40B4-BE49-F238E27FC236}">
                    <a16:creationId xmlns:a16="http://schemas.microsoft.com/office/drawing/2014/main" id="{79AFB2BB-5488-4E69-A8D3-A221ABB0A8F3}"/>
                  </a:ext>
                </a:extLst>
              </p:cNvPr>
              <p:cNvSpPr>
                <a:spLocks noChangeAspect="1" noEditPoints="1"/>
              </p:cNvSpPr>
              <p:nvPr/>
            </p:nvSpPr>
            <p:spPr bwMode="auto">
              <a:xfrm>
                <a:off x="990198" y="5193144"/>
                <a:ext cx="459359" cy="44140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69E790E2-C28F-48F5-8777-DB4DC3D9C8D9}"/>
                </a:ext>
              </a:extLst>
            </p:cNvPr>
            <p:cNvGrpSpPr/>
            <p:nvPr/>
          </p:nvGrpSpPr>
          <p:grpSpPr>
            <a:xfrm>
              <a:off x="870365" y="2755844"/>
              <a:ext cx="2210722" cy="852368"/>
              <a:chOff x="1005053" y="2535574"/>
              <a:chExt cx="2210722" cy="852368"/>
            </a:xfrm>
          </p:grpSpPr>
          <p:grpSp>
            <p:nvGrpSpPr>
              <p:cNvPr id="107" name="Group 106">
                <a:extLst>
                  <a:ext uri="{FF2B5EF4-FFF2-40B4-BE49-F238E27FC236}">
                    <a16:creationId xmlns:a16="http://schemas.microsoft.com/office/drawing/2014/main" id="{BE03B818-9548-4327-8AC1-994DCBD0FD5C}"/>
                  </a:ext>
                </a:extLst>
              </p:cNvPr>
              <p:cNvGrpSpPr/>
              <p:nvPr/>
            </p:nvGrpSpPr>
            <p:grpSpPr>
              <a:xfrm>
                <a:off x="1511919" y="2535574"/>
                <a:ext cx="1703856" cy="852368"/>
                <a:chOff x="9491996" y="2989120"/>
                <a:chExt cx="2462538" cy="1361830"/>
              </a:xfrm>
            </p:grpSpPr>
            <p:sp>
              <p:nvSpPr>
                <p:cNvPr id="133" name="TextBox 132">
                  <a:extLst>
                    <a:ext uri="{FF2B5EF4-FFF2-40B4-BE49-F238E27FC236}">
                      <a16:creationId xmlns:a16="http://schemas.microsoft.com/office/drawing/2014/main" id="{844C6AFB-5A6A-42A8-9F6B-257B498A3A55}"/>
                    </a:ext>
                  </a:extLst>
                </p:cNvPr>
                <p:cNvSpPr txBox="1"/>
                <p:nvPr/>
              </p:nvSpPr>
              <p:spPr>
                <a:xfrm>
                  <a:off x="9491998" y="2989120"/>
                  <a:ext cx="2235390" cy="4911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Bots</a:t>
                  </a:r>
                </a:p>
              </p:txBody>
            </p:sp>
            <p:sp>
              <p:nvSpPr>
                <p:cNvPr id="134" name="Text Placeholder 43">
                  <a:extLst>
                    <a:ext uri="{FF2B5EF4-FFF2-40B4-BE49-F238E27FC236}">
                      <a16:creationId xmlns:a16="http://schemas.microsoft.com/office/drawing/2014/main" id="{86003020-A1EE-4CC2-805B-D58BEE503692}"/>
                    </a:ext>
                  </a:extLst>
                </p:cNvPr>
                <p:cNvSpPr txBox="1">
                  <a:spLocks/>
                </p:cNvSpPr>
                <p:nvPr/>
              </p:nvSpPr>
              <p:spPr>
                <a:xfrm>
                  <a:off x="9491996" y="3410568"/>
                  <a:ext cx="2462538" cy="9403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Segoe UI Semilight" charset="0"/>
                      <a:cs typeface="Segoe UI" panose="020B0502040204020203" pitchFamily="34" charset="0"/>
                    </a:rPr>
                    <a:t>Help users get tasks done in calls, conversations and online meetings </a:t>
                  </a:r>
                </a:p>
              </p:txBody>
            </p:sp>
          </p:grpSp>
          <p:sp>
            <p:nvSpPr>
              <p:cNvPr id="140" name="ChatBot_F08B" title="Icon of a robotic chat bubble with a smiley face">
                <a:extLst>
                  <a:ext uri="{FF2B5EF4-FFF2-40B4-BE49-F238E27FC236}">
                    <a16:creationId xmlns:a16="http://schemas.microsoft.com/office/drawing/2014/main" id="{B9C8FDAF-E6DB-4EA8-8445-15F060D4BD81}"/>
                  </a:ext>
                </a:extLst>
              </p:cNvPr>
              <p:cNvSpPr>
                <a:spLocks noChangeAspect="1" noEditPoints="1"/>
              </p:cNvSpPr>
              <p:nvPr/>
            </p:nvSpPr>
            <p:spPr bwMode="auto">
              <a:xfrm>
                <a:off x="1005053" y="2645213"/>
                <a:ext cx="400482" cy="51727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grpSp>
      <p:grpSp>
        <p:nvGrpSpPr>
          <p:cNvPr id="146" name="Group 145">
            <a:extLst>
              <a:ext uri="{FF2B5EF4-FFF2-40B4-BE49-F238E27FC236}">
                <a16:creationId xmlns:a16="http://schemas.microsoft.com/office/drawing/2014/main" id="{56C485E0-7B98-4A16-B187-9EC01B14FC91}"/>
              </a:ext>
            </a:extLst>
          </p:cNvPr>
          <p:cNvGrpSpPr/>
          <p:nvPr/>
        </p:nvGrpSpPr>
        <p:grpSpPr>
          <a:xfrm>
            <a:off x="998002" y="771992"/>
            <a:ext cx="5424634" cy="2849076"/>
            <a:chOff x="471309" y="2835426"/>
            <a:chExt cx="3730081" cy="3017960"/>
          </a:xfrm>
        </p:grpSpPr>
        <p:sp>
          <p:nvSpPr>
            <p:cNvPr id="147" name="TextBox 146">
              <a:extLst>
                <a:ext uri="{FF2B5EF4-FFF2-40B4-BE49-F238E27FC236}">
                  <a16:creationId xmlns:a16="http://schemas.microsoft.com/office/drawing/2014/main" id="{32736891-2909-4620-999A-1FC71CCE3CF7}"/>
                </a:ext>
              </a:extLst>
            </p:cNvPr>
            <p:cNvSpPr txBox="1"/>
            <p:nvPr/>
          </p:nvSpPr>
          <p:spPr>
            <a:xfrm>
              <a:off x="471309" y="2835426"/>
              <a:ext cx="3730081" cy="61943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Segoe UI" charset="0"/>
                  <a:cs typeface="Segoe UI Semibold" panose="020B0702040204020203" pitchFamily="34" charset="0"/>
                </a:rPr>
                <a:t>Extensible platform</a:t>
              </a:r>
            </a:p>
          </p:txBody>
        </p:sp>
        <p:sp>
          <p:nvSpPr>
            <p:cNvPr id="148" name="Text Placeholder 43">
              <a:extLst>
                <a:ext uri="{FF2B5EF4-FFF2-40B4-BE49-F238E27FC236}">
                  <a16:creationId xmlns:a16="http://schemas.microsoft.com/office/drawing/2014/main" id="{7EDF2D18-03E6-4743-AC10-3CE0D16646D3}"/>
                </a:ext>
              </a:extLst>
            </p:cNvPr>
            <p:cNvSpPr txBox="1">
              <a:spLocks/>
            </p:cNvSpPr>
            <p:nvPr/>
          </p:nvSpPr>
          <p:spPr>
            <a:xfrm>
              <a:off x="471310" y="3439766"/>
              <a:ext cx="2584112" cy="24136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1000"/>
                </a:spcAft>
                <a:buClrTx/>
                <a:buSzTx/>
                <a:buFont typeface="Arial"/>
                <a:buNone/>
                <a:tabLst/>
                <a:defRPr/>
              </a:pPr>
              <a:endPar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endParaRPr>
            </a:p>
            <a:p>
              <a:pPr marL="0" marR="0" lvl="0" indent="0" algn="l" defTabSz="896214" rtl="0" eaLnBrk="1" fontAlgn="auto" latinLnBrk="0" hangingPunct="1">
                <a:lnSpc>
                  <a:spcPct val="100000"/>
                </a:lnSpc>
                <a:spcBef>
                  <a:spcPts val="0"/>
                </a:spcBef>
                <a:spcAft>
                  <a:spcPts val="1000"/>
                </a:spcAft>
                <a:buClrTx/>
                <a:buSzTx/>
                <a:buFont typeface="Arial"/>
                <a:buNone/>
                <a:tabLst/>
                <a:defRPr/>
              </a:pP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rPr>
                <a:t>Build apps with a rich set of </a:t>
              </a:r>
              <a:r>
                <a:rPr kumimoji="0" lang="en-US" sz="1600" b="0" i="0" u="none" strike="noStrike" kern="1200" cap="none" spc="0" normalizeH="0" baseline="0" noProof="0">
                  <a:ln>
                    <a:noFill/>
                  </a:ln>
                  <a:solidFill>
                    <a:srgbClr val="FFFFFF">
                      <a:alpha val="76000"/>
                    </a:srgbClr>
                  </a:solidFill>
                  <a:effectLst/>
                  <a:uLnTx/>
                  <a:uFillTx/>
                  <a:latin typeface="Segoe UI" panose="020B0502040204020203" pitchFamily="34" charset="0"/>
                  <a:ea typeface="Segoe UI Semilight" charset="0"/>
                  <a:cs typeface="Segoe UI" panose="020B0502040204020203" pitchFamily="34" charset="0"/>
                </a:rPr>
                <a:t>capabilities</a:t>
              </a: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rPr>
                <a:t> to enable these higher performing teams and reach your users in their chats, channels, notifications, and personal workspace.</a:t>
              </a:r>
            </a:p>
            <a:p>
              <a:pPr marL="0" marR="0" lvl="0" indent="0" algn="l" defTabSz="896214" rtl="0" eaLnBrk="1" fontAlgn="auto" latinLnBrk="0" hangingPunct="1">
                <a:lnSpc>
                  <a:spcPct val="100000"/>
                </a:lnSpc>
                <a:spcBef>
                  <a:spcPts val="0"/>
                </a:spcBef>
                <a:spcAft>
                  <a:spcPts val="1000"/>
                </a:spcAft>
                <a:buClrTx/>
                <a:buSzTx/>
                <a:buFont typeface="Arial"/>
                <a:buNone/>
                <a:tabLst/>
                <a:defRPr/>
              </a:pP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rPr>
                <a:t>Drive engagement by submitting your app to the </a:t>
              </a: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Teams Assets" charset="0"/>
                  <a:cs typeface="Segoe UI" panose="020B0502040204020203" pitchFamily="34" charset="0"/>
                </a:rPr>
                <a:t>   </a:t>
              </a: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rPr>
                <a:t> Office Store.</a:t>
              </a:r>
            </a:p>
            <a:p>
              <a:pPr marL="0" marR="0" lvl="0" indent="0" algn="l" defTabSz="896214" rtl="0" eaLnBrk="1" fontAlgn="auto" latinLnBrk="0" hangingPunct="1">
                <a:lnSpc>
                  <a:spcPct val="100000"/>
                </a:lnSpc>
                <a:spcBef>
                  <a:spcPts val="0"/>
                </a:spcBef>
                <a:spcAft>
                  <a:spcPts val="1000"/>
                </a:spcAft>
                <a:buClrTx/>
                <a:buSzTx/>
                <a:buFont typeface="Arial"/>
                <a:buNone/>
                <a:tabLst/>
                <a:defRPr/>
              </a:pPr>
              <a:endPar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endParaRPr>
            </a:p>
          </p:txBody>
        </p:sp>
      </p:grpSp>
      <p:pic>
        <p:nvPicPr>
          <p:cNvPr id="149" name="Picture 148">
            <a:extLst>
              <a:ext uri="{FF2B5EF4-FFF2-40B4-BE49-F238E27FC236}">
                <a16:creationId xmlns:a16="http://schemas.microsoft.com/office/drawing/2014/main" id="{C1DFFD4B-9465-4868-84C8-5F8FAB140B2D}"/>
              </a:ext>
              <a:ext uri="{C183D7F6-B498-43B3-948B-1728B52AA6E4}">
                <adec:decorative xmlns:adec="http://schemas.microsoft.com/office/drawing/2017/decorative" val="1"/>
              </a:ext>
            </a:extLst>
          </p:cNvPr>
          <p:cNvPicPr>
            <a:picLocks noChangeAspect="1"/>
          </p:cNvPicPr>
          <p:nvPr/>
        </p:nvPicPr>
        <p:blipFill>
          <a:blip r:embed="rId6">
            <a:biLevel thresh="25000"/>
            <a:alphaModFix amt="85000"/>
          </a:blip>
          <a:stretch>
            <a:fillRect/>
          </a:stretch>
        </p:blipFill>
        <p:spPr>
          <a:xfrm>
            <a:off x="2088040" y="3384806"/>
            <a:ext cx="129210" cy="172279"/>
          </a:xfrm>
          <a:prstGeom prst="rect">
            <a:avLst/>
          </a:prstGeom>
        </p:spPr>
      </p:pic>
    </p:spTree>
    <p:extLst>
      <p:ext uri="{BB962C8B-B14F-4D97-AF65-F5344CB8AC3E}">
        <p14:creationId xmlns:p14="http://schemas.microsoft.com/office/powerpoint/2010/main" val="4226215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7895B5-6A6C-4D65-B135-8E94E7EA6558}"/>
              </a:ext>
            </a:extLst>
          </p:cNvPr>
          <p:cNvSpPr>
            <a:spLocks noGrp="1"/>
          </p:cNvSpPr>
          <p:nvPr>
            <p:ph type="title"/>
          </p:nvPr>
        </p:nvSpPr>
        <p:spPr>
          <a:xfrm>
            <a:off x="586740" y="186144"/>
            <a:ext cx="11018520" cy="553998"/>
          </a:xfrm>
        </p:spPr>
        <p:txBody>
          <a:bodyPr/>
          <a:lstStyle/>
          <a:p>
            <a:pPr algn="ctr"/>
            <a:r>
              <a:rPr lang="en-US"/>
              <a:t>Evolve how your people work, with the tools they need</a:t>
            </a:r>
          </a:p>
        </p:txBody>
      </p:sp>
      <p:sp>
        <p:nvSpPr>
          <p:cNvPr id="11" name="Rectangle 10">
            <a:extLst>
              <a:ext uri="{FF2B5EF4-FFF2-40B4-BE49-F238E27FC236}">
                <a16:creationId xmlns:a16="http://schemas.microsoft.com/office/drawing/2014/main" id="{BEED63A5-B092-4CEF-AA6B-44496657313C}"/>
              </a:ext>
            </a:extLst>
          </p:cNvPr>
          <p:cNvSpPr/>
          <p:nvPr/>
        </p:nvSpPr>
        <p:spPr bwMode="auto">
          <a:xfrm>
            <a:off x="1117600" y="2298062"/>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Organization-based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6" name="Rectangle 75">
            <a:extLst>
              <a:ext uri="{FF2B5EF4-FFF2-40B4-BE49-F238E27FC236}">
                <a16:creationId xmlns:a16="http://schemas.microsoft.com/office/drawing/2014/main" id="{CDCD93E7-9A16-466A-8457-D3D062A4F620}"/>
              </a:ext>
            </a:extLst>
          </p:cNvPr>
          <p:cNvSpPr/>
          <p:nvPr/>
        </p:nvSpPr>
        <p:spPr bwMode="auto">
          <a:xfrm>
            <a:off x="1117600" y="3565409"/>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Partner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7" name="Rectangle 76">
            <a:extLst>
              <a:ext uri="{FF2B5EF4-FFF2-40B4-BE49-F238E27FC236}">
                <a16:creationId xmlns:a16="http://schemas.microsoft.com/office/drawing/2014/main" id="{6F3485A6-9636-4331-90A0-D97A6AD641F1}"/>
              </a:ext>
            </a:extLst>
          </p:cNvPr>
          <p:cNvSpPr/>
          <p:nvPr/>
        </p:nvSpPr>
        <p:spPr bwMode="auto">
          <a:xfrm>
            <a:off x="1117600" y="4832757"/>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Office 365</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pic>
        <p:nvPicPr>
          <p:cNvPr id="112" name="Picture 111">
            <a:extLst>
              <a:ext uri="{FF2B5EF4-FFF2-40B4-BE49-F238E27FC236}">
                <a16:creationId xmlns:a16="http://schemas.microsoft.com/office/drawing/2014/main" id="{19902076-94E5-4D53-B114-78E61944AAA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l="-15853" t="-15853" r="-15853" b="-15853"/>
          <a:stretch/>
        </p:blipFill>
        <p:spPr>
          <a:xfrm>
            <a:off x="6382920" y="5041785"/>
            <a:ext cx="768986" cy="768986"/>
          </a:xfrm>
          <a:prstGeom prst="rect">
            <a:avLst/>
          </a:prstGeom>
        </p:spPr>
      </p:pic>
      <p:pic>
        <p:nvPicPr>
          <p:cNvPr id="113" name="Picture 112">
            <a:extLst>
              <a:ext uri="{FF2B5EF4-FFF2-40B4-BE49-F238E27FC236}">
                <a16:creationId xmlns:a16="http://schemas.microsoft.com/office/drawing/2014/main" id="{DBF99297-AB24-45D3-8073-83E33F417FC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l="-21427" t="-21426" r="-21427" b="-21426"/>
          <a:stretch/>
        </p:blipFill>
        <p:spPr>
          <a:xfrm>
            <a:off x="7244352" y="5041785"/>
            <a:ext cx="762298" cy="768986"/>
          </a:xfrm>
          <a:prstGeom prst="rect">
            <a:avLst/>
          </a:prstGeom>
        </p:spPr>
      </p:pic>
      <p:pic>
        <p:nvPicPr>
          <p:cNvPr id="114" name="Picture 113">
            <a:extLst>
              <a:ext uri="{FF2B5EF4-FFF2-40B4-BE49-F238E27FC236}">
                <a16:creationId xmlns:a16="http://schemas.microsoft.com/office/drawing/2014/main" id="{6CEE8083-C3A5-48E4-97AA-C0D122DFA83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a:ext>
            </a:extLst>
          </a:blip>
          <a:srcRect l="-57101" t="-57101" r="-57101" b="-57101"/>
          <a:stretch/>
        </p:blipFill>
        <p:spPr>
          <a:xfrm>
            <a:off x="8099096" y="5041785"/>
            <a:ext cx="768986" cy="768986"/>
          </a:xfrm>
          <a:prstGeom prst="rect">
            <a:avLst/>
          </a:prstGeom>
        </p:spPr>
      </p:pic>
      <p:pic>
        <p:nvPicPr>
          <p:cNvPr id="115" name="Picture 114">
            <a:extLst>
              <a:ext uri="{FF2B5EF4-FFF2-40B4-BE49-F238E27FC236}">
                <a16:creationId xmlns:a16="http://schemas.microsoft.com/office/drawing/2014/main" id="{652A24B5-BC75-43A0-B570-FB1C535658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l="-56501" t="-56501" r="-56501" b="-56501"/>
          <a:stretch/>
        </p:blipFill>
        <p:spPr>
          <a:xfrm>
            <a:off x="9821960" y="5041785"/>
            <a:ext cx="768986" cy="768986"/>
          </a:xfrm>
          <a:prstGeom prst="rect">
            <a:avLst/>
          </a:prstGeom>
        </p:spPr>
      </p:pic>
      <p:pic>
        <p:nvPicPr>
          <p:cNvPr id="40" name="Picture 39" descr="A close up of a sign&#10;&#10;Description automatically generated">
            <a:extLst>
              <a:ext uri="{FF2B5EF4-FFF2-40B4-BE49-F238E27FC236}">
                <a16:creationId xmlns:a16="http://schemas.microsoft.com/office/drawing/2014/main" id="{64AAFC8C-57D5-4EDF-8C91-E5AE2380A7A5}"/>
              </a:ext>
            </a:extLst>
          </p:cNvPr>
          <p:cNvPicPr>
            <a:picLocks noChangeAspect="1"/>
          </p:cNvPicPr>
          <p:nvPr/>
        </p:nvPicPr>
        <p:blipFill>
          <a:blip r:embed="rId7"/>
          <a:stretch>
            <a:fillRect/>
          </a:stretch>
        </p:blipFill>
        <p:spPr>
          <a:xfrm>
            <a:off x="3798624" y="5041785"/>
            <a:ext cx="768986" cy="768986"/>
          </a:xfrm>
          <a:prstGeom prst="rect">
            <a:avLst/>
          </a:prstGeom>
        </p:spPr>
      </p:pic>
      <p:pic>
        <p:nvPicPr>
          <p:cNvPr id="46" name="Picture 45" descr="A close up of a screen&#10;&#10;Description automatically generated">
            <a:extLst>
              <a:ext uri="{FF2B5EF4-FFF2-40B4-BE49-F238E27FC236}">
                <a16:creationId xmlns:a16="http://schemas.microsoft.com/office/drawing/2014/main" id="{842516DB-8D7F-4B8F-80CA-4835BECFA74F}"/>
              </a:ext>
            </a:extLst>
          </p:cNvPr>
          <p:cNvPicPr>
            <a:picLocks noChangeAspect="1"/>
          </p:cNvPicPr>
          <p:nvPr/>
        </p:nvPicPr>
        <p:blipFill>
          <a:blip r:embed="rId8"/>
          <a:stretch>
            <a:fillRect/>
          </a:stretch>
        </p:blipFill>
        <p:spPr>
          <a:xfrm>
            <a:off x="5521488" y="5041785"/>
            <a:ext cx="768986" cy="768986"/>
          </a:xfrm>
          <a:prstGeom prst="rect">
            <a:avLst/>
          </a:prstGeom>
        </p:spPr>
      </p:pic>
      <p:pic>
        <p:nvPicPr>
          <p:cNvPr id="50" name="Picture 49">
            <a:extLst>
              <a:ext uri="{FF2B5EF4-FFF2-40B4-BE49-F238E27FC236}">
                <a16:creationId xmlns:a16="http://schemas.microsoft.com/office/drawing/2014/main" id="{0D32FB6C-AA9F-47DF-A259-E42F647B3AF4}"/>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660056" y="5041785"/>
            <a:ext cx="768986" cy="768986"/>
          </a:xfrm>
          <a:prstGeom prst="rect">
            <a:avLst/>
          </a:prstGeom>
        </p:spPr>
      </p:pic>
      <p:pic>
        <p:nvPicPr>
          <p:cNvPr id="117" name="Picture 116" descr="A close up of a sign&#10;&#10;Description automatically generated">
            <a:extLst>
              <a:ext uri="{FF2B5EF4-FFF2-40B4-BE49-F238E27FC236}">
                <a16:creationId xmlns:a16="http://schemas.microsoft.com/office/drawing/2014/main" id="{C00D3A08-AA24-49AD-9233-BA4DAA2274B4}"/>
              </a:ext>
            </a:extLst>
          </p:cNvPr>
          <p:cNvPicPr>
            <a:picLocks noChangeAspect="1"/>
          </p:cNvPicPr>
          <p:nvPr/>
        </p:nvPicPr>
        <p:blipFill>
          <a:blip r:embed="rId10"/>
          <a:stretch>
            <a:fillRect/>
          </a:stretch>
        </p:blipFill>
        <p:spPr>
          <a:xfrm>
            <a:off x="8960528" y="5041785"/>
            <a:ext cx="768986" cy="768986"/>
          </a:xfrm>
          <a:prstGeom prst="rect">
            <a:avLst/>
          </a:prstGeom>
        </p:spPr>
      </p:pic>
      <p:pic>
        <p:nvPicPr>
          <p:cNvPr id="119" name="Picture 118">
            <a:extLst>
              <a:ext uri="{FF2B5EF4-FFF2-40B4-BE49-F238E27FC236}">
                <a16:creationId xmlns:a16="http://schemas.microsoft.com/office/drawing/2014/main" id="{4E887AE7-4F05-4B88-944F-5046F81D3AF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683389" y="5041785"/>
            <a:ext cx="768986" cy="768986"/>
          </a:xfrm>
          <a:prstGeom prst="rect">
            <a:avLst/>
          </a:prstGeom>
        </p:spPr>
      </p:pic>
      <p:pic>
        <p:nvPicPr>
          <p:cNvPr id="121" name="Picture 120" descr="A close up of a sign&#10;&#10;Description automatically generated">
            <a:extLst>
              <a:ext uri="{FF2B5EF4-FFF2-40B4-BE49-F238E27FC236}">
                <a16:creationId xmlns:a16="http://schemas.microsoft.com/office/drawing/2014/main" id="{2418142A-B098-4C44-AC8D-FD83A5A5D48D}"/>
              </a:ext>
            </a:extLst>
          </p:cNvPr>
          <p:cNvPicPr>
            <a:picLocks noChangeAspect="1"/>
          </p:cNvPicPr>
          <p:nvPr/>
        </p:nvPicPr>
        <p:blipFill>
          <a:blip r:embed="rId12"/>
          <a:stretch>
            <a:fillRect/>
          </a:stretch>
        </p:blipFill>
        <p:spPr>
          <a:xfrm>
            <a:off x="2937192" y="5041785"/>
            <a:ext cx="768986" cy="768986"/>
          </a:xfrm>
          <a:prstGeom prst="rect">
            <a:avLst/>
          </a:prstGeom>
        </p:spPr>
      </p:pic>
      <p:pic>
        <p:nvPicPr>
          <p:cNvPr id="125" name="Picture 58">
            <a:extLst>
              <a:ext uri="{FF2B5EF4-FFF2-40B4-BE49-F238E27FC236}">
                <a16:creationId xmlns:a16="http://schemas.microsoft.com/office/drawing/2014/main" id="{84D019BC-26C2-45FC-A637-59EF0954C7B6}"/>
              </a:ext>
              <a:ext uri="{C183D7F6-B498-43B3-948B-1728B52AA6E4}">
                <adec:decorative xmlns:adec="http://schemas.microsoft.com/office/drawing/2017/decorative" val="1"/>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7717007" y="4057677"/>
            <a:ext cx="541252" cy="202506"/>
          </a:xfrm>
          <a:prstGeom prst="rect">
            <a:avLst/>
          </a:prstGeom>
          <a:noFill/>
        </p:spPr>
      </p:pic>
      <p:pic>
        <p:nvPicPr>
          <p:cNvPr id="126" name="Picture 57">
            <a:extLst>
              <a:ext uri="{FF2B5EF4-FFF2-40B4-BE49-F238E27FC236}">
                <a16:creationId xmlns:a16="http://schemas.microsoft.com/office/drawing/2014/main" id="{88FEF584-E490-40CF-B790-3D075FA90B58}"/>
              </a:ext>
              <a:ext uri="{C183D7F6-B498-43B3-948B-1728B52AA6E4}">
                <adec:decorative xmlns:adec="http://schemas.microsoft.com/office/drawing/2017/decorative" val="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741017" y="4041393"/>
            <a:ext cx="574290" cy="235074"/>
          </a:xfrm>
          <a:prstGeom prst="rect">
            <a:avLst/>
          </a:prstGeom>
          <a:noFill/>
        </p:spPr>
      </p:pic>
      <p:pic>
        <p:nvPicPr>
          <p:cNvPr id="127" name="Picture 62">
            <a:extLst>
              <a:ext uri="{FF2B5EF4-FFF2-40B4-BE49-F238E27FC236}">
                <a16:creationId xmlns:a16="http://schemas.microsoft.com/office/drawing/2014/main" id="{3ADB3263-5B63-45F9-AC0E-EF871D194198}"/>
              </a:ext>
              <a:ext uri="{C183D7F6-B498-43B3-948B-1728B52AA6E4}">
                <adec:decorative xmlns:adec="http://schemas.microsoft.com/office/drawing/2017/decorative" val="1"/>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127763" y="4010654"/>
            <a:ext cx="771394" cy="296552"/>
          </a:xfrm>
          <a:prstGeom prst="rect">
            <a:avLst/>
          </a:prstGeom>
        </p:spPr>
      </p:pic>
      <p:pic>
        <p:nvPicPr>
          <p:cNvPr id="128" name="Picture 64">
            <a:extLst>
              <a:ext uri="{FF2B5EF4-FFF2-40B4-BE49-F238E27FC236}">
                <a16:creationId xmlns:a16="http://schemas.microsoft.com/office/drawing/2014/main" id="{BCF4A809-2B03-4847-9DB0-91110340BA1A}"/>
              </a:ext>
              <a:ext uri="{C183D7F6-B498-43B3-948B-1728B52AA6E4}">
                <adec:decorative xmlns:adec="http://schemas.microsoft.com/office/drawing/2017/decorative" val="1"/>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424206" y="4071405"/>
            <a:ext cx="791762" cy="175049"/>
          </a:xfrm>
          <a:prstGeom prst="rect">
            <a:avLst/>
          </a:prstGeom>
        </p:spPr>
      </p:pic>
      <p:pic>
        <p:nvPicPr>
          <p:cNvPr id="129" name="Picture 128">
            <a:extLst>
              <a:ext uri="{FF2B5EF4-FFF2-40B4-BE49-F238E27FC236}">
                <a16:creationId xmlns:a16="http://schemas.microsoft.com/office/drawing/2014/main" id="{AFC1CE25-3756-4A0E-976B-EF050B2978C9}"/>
              </a:ext>
              <a:ext uri="{C183D7F6-B498-43B3-948B-1728B52AA6E4}">
                <adec:decorative xmlns:adec="http://schemas.microsoft.com/office/drawing/2017/decorative" val="1"/>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840356" y="3916860"/>
            <a:ext cx="351602" cy="484140"/>
          </a:xfrm>
          <a:prstGeom prst="rect">
            <a:avLst/>
          </a:prstGeom>
        </p:spPr>
      </p:pic>
      <p:pic>
        <p:nvPicPr>
          <p:cNvPr id="130" name="Picture 6" descr="A close up of a sign&#10;&#10;Description automatically generated">
            <a:extLst>
              <a:ext uri="{FF2B5EF4-FFF2-40B4-BE49-F238E27FC236}">
                <a16:creationId xmlns:a16="http://schemas.microsoft.com/office/drawing/2014/main" id="{B9056491-901E-483D-9472-8D55C7780D19}"/>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tretch>
            <a:fillRect/>
          </a:stretch>
        </p:blipFill>
        <p:spPr bwMode="auto">
          <a:xfrm>
            <a:off x="10195365" y="4089776"/>
            <a:ext cx="1095736" cy="13830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Image result for jira core logo">
            <a:extLst>
              <a:ext uri="{FF2B5EF4-FFF2-40B4-BE49-F238E27FC236}">
                <a16:creationId xmlns:a16="http://schemas.microsoft.com/office/drawing/2014/main" id="{329593F5-9E7C-453B-914E-05A9ED5BB8E6}"/>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8783308" y="4084735"/>
            <a:ext cx="887006" cy="14839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0BB45EB7-9A47-4D5C-B1E2-13006B430E2A}"/>
              </a:ext>
              <a:ext uri="{C183D7F6-B498-43B3-948B-1728B52AA6E4}">
                <adec:decorative xmlns:adec="http://schemas.microsoft.com/office/drawing/2017/decorative" val="1"/>
              </a:ext>
            </a:extLst>
          </p:cNvPr>
          <p:cNvGrpSpPr/>
          <p:nvPr/>
        </p:nvGrpSpPr>
        <p:grpSpPr>
          <a:xfrm>
            <a:off x="3639608" y="2749952"/>
            <a:ext cx="1626290" cy="283262"/>
            <a:chOff x="3324118" y="2999190"/>
            <a:chExt cx="1626290" cy="283262"/>
          </a:xfrm>
        </p:grpSpPr>
        <p:sp>
          <p:nvSpPr>
            <p:cNvPr id="136" name="TextBox 135">
              <a:extLst>
                <a:ext uri="{FF2B5EF4-FFF2-40B4-BE49-F238E27FC236}">
                  <a16:creationId xmlns:a16="http://schemas.microsoft.com/office/drawing/2014/main" id="{A9C1D39E-D9E3-40A9-93C4-96FD3C32BA19}"/>
                </a:ext>
              </a:extLst>
            </p:cNvPr>
            <p:cNvSpPr txBox="1"/>
            <p:nvPr/>
          </p:nvSpPr>
          <p:spPr>
            <a:xfrm>
              <a:off x="3642806" y="3048488"/>
              <a:ext cx="1307602"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Departmental tools</a:t>
              </a:r>
            </a:p>
          </p:txBody>
        </p:sp>
        <p:sp>
          <p:nvSpPr>
            <p:cNvPr id="137" name="Telemarketer_E7B9" title="Icon of a person wearing a headset">
              <a:extLst>
                <a:ext uri="{FF2B5EF4-FFF2-40B4-BE49-F238E27FC236}">
                  <a16:creationId xmlns:a16="http://schemas.microsoft.com/office/drawing/2014/main" id="{0D078937-44A9-4476-B265-C5813B07D29B}"/>
                </a:ext>
              </a:extLst>
            </p:cNvPr>
            <p:cNvSpPr>
              <a:spLocks noChangeAspect="1" noEditPoints="1"/>
            </p:cNvSpPr>
            <p:nvPr/>
          </p:nvSpPr>
          <p:spPr bwMode="auto">
            <a:xfrm>
              <a:off x="3324118" y="2999190"/>
              <a:ext cx="237510" cy="28326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50" name="Group 149">
            <a:extLst>
              <a:ext uri="{FF2B5EF4-FFF2-40B4-BE49-F238E27FC236}">
                <a16:creationId xmlns:a16="http://schemas.microsoft.com/office/drawing/2014/main" id="{5C9FAD9A-5B86-4FC0-82FF-D5290214072F}"/>
              </a:ext>
              <a:ext uri="{C183D7F6-B498-43B3-948B-1728B52AA6E4}">
                <adec:decorative xmlns:adec="http://schemas.microsoft.com/office/drawing/2017/decorative" val="1"/>
              </a:ext>
            </a:extLst>
          </p:cNvPr>
          <p:cNvGrpSpPr/>
          <p:nvPr/>
        </p:nvGrpSpPr>
        <p:grpSpPr>
          <a:xfrm>
            <a:off x="5589718" y="2779834"/>
            <a:ext cx="1754951" cy="223498"/>
            <a:chOff x="5339474" y="3029072"/>
            <a:chExt cx="1754951" cy="223498"/>
          </a:xfrm>
        </p:grpSpPr>
        <p:sp>
          <p:nvSpPr>
            <p:cNvPr id="139" name="TextBox 138">
              <a:extLst>
                <a:ext uri="{FF2B5EF4-FFF2-40B4-BE49-F238E27FC236}">
                  <a16:creationId xmlns:a16="http://schemas.microsoft.com/office/drawing/2014/main" id="{C73CEFB0-5904-4B1D-9330-DF9D7035C208}"/>
                </a:ext>
              </a:extLst>
            </p:cNvPr>
            <p:cNvSpPr txBox="1"/>
            <p:nvPr/>
          </p:nvSpPr>
          <p:spPr>
            <a:xfrm>
              <a:off x="5751172" y="3048488"/>
              <a:ext cx="1343253"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Employee resources</a:t>
              </a:r>
            </a:p>
          </p:txBody>
        </p:sp>
        <p:sp>
          <p:nvSpPr>
            <p:cNvPr id="140" name="ContactCard_EEBD" title="Icon of a contact card">
              <a:extLst>
                <a:ext uri="{FF2B5EF4-FFF2-40B4-BE49-F238E27FC236}">
                  <a16:creationId xmlns:a16="http://schemas.microsoft.com/office/drawing/2014/main" id="{90D62F66-2D24-4272-B064-0A803068820E}"/>
                </a:ext>
              </a:extLst>
            </p:cNvPr>
            <p:cNvSpPr>
              <a:spLocks noChangeAspect="1" noEditPoints="1"/>
            </p:cNvSpPr>
            <p:nvPr/>
          </p:nvSpPr>
          <p:spPr bwMode="auto">
            <a:xfrm>
              <a:off x="5339474" y="3029072"/>
              <a:ext cx="304572" cy="223498"/>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49" name="Group 148">
            <a:extLst>
              <a:ext uri="{FF2B5EF4-FFF2-40B4-BE49-F238E27FC236}">
                <a16:creationId xmlns:a16="http://schemas.microsoft.com/office/drawing/2014/main" id="{2AD5D2AD-3A98-4E70-902B-A55659730F7E}"/>
              </a:ext>
              <a:ext uri="{C183D7F6-B498-43B3-948B-1728B52AA6E4}">
                <adec:decorative xmlns:adec="http://schemas.microsoft.com/office/drawing/2017/decorative" val="1"/>
              </a:ext>
            </a:extLst>
          </p:cNvPr>
          <p:cNvGrpSpPr/>
          <p:nvPr/>
        </p:nvGrpSpPr>
        <p:grpSpPr>
          <a:xfrm>
            <a:off x="7668489" y="2758689"/>
            <a:ext cx="1367882" cy="265788"/>
            <a:chOff x="7504442" y="3007927"/>
            <a:chExt cx="1367882" cy="265788"/>
          </a:xfrm>
        </p:grpSpPr>
        <p:sp>
          <p:nvSpPr>
            <p:cNvPr id="142" name="TextBox 141">
              <a:extLst>
                <a:ext uri="{FF2B5EF4-FFF2-40B4-BE49-F238E27FC236}">
                  <a16:creationId xmlns:a16="http://schemas.microsoft.com/office/drawing/2014/main" id="{7592373B-2F2E-46C7-B5B9-4EFC286C14AC}"/>
                </a:ext>
              </a:extLst>
            </p:cNvPr>
            <p:cNvSpPr txBox="1"/>
            <p:nvPr/>
          </p:nvSpPr>
          <p:spPr>
            <a:xfrm>
              <a:off x="7856405" y="3048488"/>
              <a:ext cx="1015919"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Support &amp; info</a:t>
              </a:r>
            </a:p>
          </p:txBody>
        </p:sp>
        <p:grpSp>
          <p:nvGrpSpPr>
            <p:cNvPr id="143" name="Group 142">
              <a:extLst>
                <a:ext uri="{FF2B5EF4-FFF2-40B4-BE49-F238E27FC236}">
                  <a16:creationId xmlns:a16="http://schemas.microsoft.com/office/drawing/2014/main" id="{0E7BD405-3941-468E-B796-7BB9FDF551AA}"/>
                </a:ext>
              </a:extLst>
            </p:cNvPr>
            <p:cNvGrpSpPr/>
            <p:nvPr/>
          </p:nvGrpSpPr>
          <p:grpSpPr>
            <a:xfrm>
              <a:off x="7504442" y="3007927"/>
              <a:ext cx="265788" cy="265788"/>
              <a:chOff x="6978016" y="2844733"/>
              <a:chExt cx="343198" cy="343198"/>
            </a:xfrm>
          </p:grpSpPr>
          <p:sp>
            <p:nvSpPr>
              <p:cNvPr id="144" name="question" title="Icon of a question mark">
                <a:extLst>
                  <a:ext uri="{FF2B5EF4-FFF2-40B4-BE49-F238E27FC236}">
                    <a16:creationId xmlns:a16="http://schemas.microsoft.com/office/drawing/2014/main" id="{D132C828-2811-4D93-B99F-E8D73D948C65}"/>
                  </a:ext>
                </a:extLst>
              </p:cNvPr>
              <p:cNvSpPr>
                <a:spLocks noChangeAspect="1" noEditPoints="1"/>
              </p:cNvSpPr>
              <p:nvPr/>
            </p:nvSpPr>
            <p:spPr bwMode="auto">
              <a:xfrm>
                <a:off x="7088781" y="2917331"/>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5" name="Oval 144">
                <a:extLst>
                  <a:ext uri="{FF2B5EF4-FFF2-40B4-BE49-F238E27FC236}">
                    <a16:creationId xmlns:a16="http://schemas.microsoft.com/office/drawing/2014/main" id="{80294136-9C21-444B-A18D-9CE2415928B5}"/>
                  </a:ext>
                </a:extLst>
              </p:cNvPr>
              <p:cNvSpPr/>
              <p:nvPr/>
            </p:nvSpPr>
            <p:spPr bwMode="auto">
              <a:xfrm>
                <a:off x="6978016" y="2844733"/>
                <a:ext cx="343198" cy="343198"/>
              </a:xfrm>
              <a:prstGeom prst="ellipse">
                <a:avLst/>
              </a:prstGeom>
              <a:noFill/>
              <a:ln w="9525">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48" name="Group 147">
            <a:extLst>
              <a:ext uri="{FF2B5EF4-FFF2-40B4-BE49-F238E27FC236}">
                <a16:creationId xmlns:a16="http://schemas.microsoft.com/office/drawing/2014/main" id="{3C783841-AC25-42E5-A2DF-25EBD1B53C46}"/>
              </a:ext>
              <a:ext uri="{C183D7F6-B498-43B3-948B-1728B52AA6E4}">
                <adec:decorative xmlns:adec="http://schemas.microsoft.com/office/drawing/2017/decorative" val="1"/>
              </a:ext>
            </a:extLst>
          </p:cNvPr>
          <p:cNvGrpSpPr/>
          <p:nvPr/>
        </p:nvGrpSpPr>
        <p:grpSpPr>
          <a:xfrm>
            <a:off x="9360190" y="2680627"/>
            <a:ext cx="1947168" cy="421912"/>
            <a:chOff x="9360190" y="2929865"/>
            <a:chExt cx="1947168" cy="421912"/>
          </a:xfrm>
        </p:grpSpPr>
        <p:pic>
          <p:nvPicPr>
            <p:cNvPr id="146" name="Graphic 30" descr="Gears">
              <a:extLst>
                <a:ext uri="{FF2B5EF4-FFF2-40B4-BE49-F238E27FC236}">
                  <a16:creationId xmlns:a16="http://schemas.microsoft.com/office/drawing/2014/main" id="{CE52887A-6E6C-4F9D-8B93-8B2E0901EC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60190" y="2929865"/>
              <a:ext cx="461770" cy="421912"/>
            </a:xfrm>
            <a:prstGeom prst="rect">
              <a:avLst/>
            </a:prstGeom>
          </p:spPr>
        </p:pic>
        <p:sp>
          <p:nvSpPr>
            <p:cNvPr id="147" name="TextBox 146">
              <a:extLst>
                <a:ext uri="{FF2B5EF4-FFF2-40B4-BE49-F238E27FC236}">
                  <a16:creationId xmlns:a16="http://schemas.microsoft.com/office/drawing/2014/main" id="{377C308D-05EC-41AB-8F3B-B20FDFA7AE74}"/>
                </a:ext>
              </a:extLst>
            </p:cNvPr>
            <p:cNvSpPr txBox="1"/>
            <p:nvPr/>
          </p:nvSpPr>
          <p:spPr>
            <a:xfrm>
              <a:off x="9830287" y="3048488"/>
              <a:ext cx="1477071"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Processes &amp; workflow</a:t>
              </a:r>
            </a:p>
          </p:txBody>
        </p:sp>
      </p:grpSp>
      <p:grpSp>
        <p:nvGrpSpPr>
          <p:cNvPr id="2" name="Group 1">
            <a:extLst>
              <a:ext uri="{FF2B5EF4-FFF2-40B4-BE49-F238E27FC236}">
                <a16:creationId xmlns:a16="http://schemas.microsoft.com/office/drawing/2014/main" id="{92E2FD90-E41F-4AF0-97B6-0E41B3635F05}"/>
              </a:ext>
              <a:ext uri="{C183D7F6-B498-43B3-948B-1728B52AA6E4}">
                <adec:decorative xmlns:adec="http://schemas.microsoft.com/office/drawing/2017/decorative" val="1"/>
              </a:ext>
            </a:extLst>
          </p:cNvPr>
          <p:cNvGrpSpPr/>
          <p:nvPr/>
        </p:nvGrpSpPr>
        <p:grpSpPr>
          <a:xfrm>
            <a:off x="306310" y="3565408"/>
            <a:ext cx="773211" cy="2454391"/>
            <a:chOff x="306310" y="3565408"/>
            <a:chExt cx="773211" cy="2454391"/>
          </a:xfrm>
        </p:grpSpPr>
        <p:grpSp>
          <p:nvGrpSpPr>
            <p:cNvPr id="53" name="Group 52">
              <a:extLst>
                <a:ext uri="{FF2B5EF4-FFF2-40B4-BE49-F238E27FC236}">
                  <a16:creationId xmlns:a16="http://schemas.microsoft.com/office/drawing/2014/main" id="{B0610FE0-8D12-40F7-BE71-F1B8788CAA5C}"/>
                </a:ext>
              </a:extLst>
            </p:cNvPr>
            <p:cNvGrpSpPr/>
            <p:nvPr/>
          </p:nvGrpSpPr>
          <p:grpSpPr>
            <a:xfrm>
              <a:off x="692916" y="3565408"/>
              <a:ext cx="272423" cy="2454391"/>
              <a:chOff x="5500914" y="3821112"/>
              <a:chExt cx="493486" cy="1840550"/>
            </a:xfrm>
          </p:grpSpPr>
          <p:cxnSp>
            <p:nvCxnSpPr>
              <p:cNvPr id="55" name="Straight Connector 54">
                <a:extLst>
                  <a:ext uri="{FF2B5EF4-FFF2-40B4-BE49-F238E27FC236}">
                    <a16:creationId xmlns:a16="http://schemas.microsoft.com/office/drawing/2014/main" id="{B92FAB6D-C9CD-42E3-A61A-B70584986831}"/>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A497D3-16CB-4E48-880B-3DC75E10488A}"/>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B6A9F6-F519-4EC6-AB24-F8923800914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D40506-765A-4F77-951F-0B70269A17F0}"/>
                </a:ext>
              </a:extLst>
            </p:cNvPr>
            <p:cNvSpPr txBox="1"/>
            <p:nvPr/>
          </p:nvSpPr>
          <p:spPr>
            <a:xfrm>
              <a:off x="306310" y="4620248"/>
              <a:ext cx="773211" cy="344710"/>
            </a:xfrm>
            <a:prstGeom prst="rect">
              <a:avLst/>
            </a:prstGeom>
            <a:solidFill>
              <a:schemeClr val="bg1"/>
            </a:solidFill>
          </p:spPr>
          <p:txBody>
            <a:bodyPr wrap="square" lIns="0" tIns="0" rIns="0" bIns="0" rtlCol="0">
              <a:spAutoFit/>
            </a:bodyPr>
            <a:lstStyle/>
            <a:p>
              <a:pPr marL="0" marR="0" lvl="0" indent="0" algn="ctr" defTabSz="932205" rtl="0" eaLnBrk="1" fontAlgn="auto" latinLnBrk="0" hangingPunct="1">
                <a:lnSpc>
                  <a:spcPct val="80000"/>
                </a:lnSpc>
                <a:spcBef>
                  <a:spcPts val="40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Ready</a:t>
              </a:r>
              <a:b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to use</a:t>
              </a:r>
            </a:p>
          </p:txBody>
        </p:sp>
      </p:grpSp>
      <p:grpSp>
        <p:nvGrpSpPr>
          <p:cNvPr id="58" name="Group 57">
            <a:extLst>
              <a:ext uri="{FF2B5EF4-FFF2-40B4-BE49-F238E27FC236}">
                <a16:creationId xmlns:a16="http://schemas.microsoft.com/office/drawing/2014/main" id="{2D037D15-C41C-470E-9124-777296BD62E4}"/>
              </a:ext>
              <a:ext uri="{C183D7F6-B498-43B3-948B-1728B52AA6E4}">
                <adec:decorative xmlns:adec="http://schemas.microsoft.com/office/drawing/2017/decorative" val="1"/>
              </a:ext>
            </a:extLst>
          </p:cNvPr>
          <p:cNvGrpSpPr/>
          <p:nvPr/>
        </p:nvGrpSpPr>
        <p:grpSpPr>
          <a:xfrm>
            <a:off x="306310" y="1030714"/>
            <a:ext cx="773211" cy="2454391"/>
            <a:chOff x="306310" y="3565408"/>
            <a:chExt cx="773211" cy="2454391"/>
          </a:xfrm>
        </p:grpSpPr>
        <p:grpSp>
          <p:nvGrpSpPr>
            <p:cNvPr id="59" name="Group 58">
              <a:extLst>
                <a:ext uri="{FF2B5EF4-FFF2-40B4-BE49-F238E27FC236}">
                  <a16:creationId xmlns:a16="http://schemas.microsoft.com/office/drawing/2014/main" id="{1DF90E79-9CA8-4AF5-97D7-64C6ACA1949C}"/>
                </a:ext>
              </a:extLst>
            </p:cNvPr>
            <p:cNvGrpSpPr/>
            <p:nvPr/>
          </p:nvGrpSpPr>
          <p:grpSpPr>
            <a:xfrm>
              <a:off x="692916" y="3565408"/>
              <a:ext cx="272423" cy="2454391"/>
              <a:chOff x="5500914" y="3821112"/>
              <a:chExt cx="493486" cy="1840550"/>
            </a:xfrm>
          </p:grpSpPr>
          <p:cxnSp>
            <p:nvCxnSpPr>
              <p:cNvPr id="61" name="Straight Connector 60">
                <a:extLst>
                  <a:ext uri="{FF2B5EF4-FFF2-40B4-BE49-F238E27FC236}">
                    <a16:creationId xmlns:a16="http://schemas.microsoft.com/office/drawing/2014/main" id="{5DC08477-1CF9-4FA4-9B1B-D5C2A96DC5A6}"/>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5AF81D1-04DB-471B-9876-D169BC8F00C4}"/>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2865C7-270B-4322-964F-C33F13F560E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9F51D420-03B9-42C6-BDFE-03ABC8A936A8}"/>
                </a:ext>
              </a:extLst>
            </p:cNvPr>
            <p:cNvSpPr txBox="1"/>
            <p:nvPr/>
          </p:nvSpPr>
          <p:spPr>
            <a:xfrm>
              <a:off x="306310" y="4620248"/>
              <a:ext cx="773211" cy="344710"/>
            </a:xfrm>
            <a:prstGeom prst="rect">
              <a:avLst/>
            </a:prstGeom>
            <a:solidFill>
              <a:schemeClr val="bg1"/>
            </a:solidFill>
          </p:spPr>
          <p:txBody>
            <a:bodyPr wrap="square" lIns="0" tIns="0" rIns="0" bIns="0" rtlCol="0" anchor="ctr">
              <a:spAutoFit/>
            </a:bodyPr>
            <a:lstStyle/>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Custom</a:t>
              </a:r>
            </a:p>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Apps</a:t>
              </a:r>
            </a:p>
          </p:txBody>
        </p:sp>
      </p:grpSp>
      <p:sp>
        <p:nvSpPr>
          <p:cNvPr id="49" name="Rectangle 48">
            <a:extLst>
              <a:ext uri="{FF2B5EF4-FFF2-40B4-BE49-F238E27FC236}">
                <a16:creationId xmlns:a16="http://schemas.microsoft.com/office/drawing/2014/main" id="{49775B84-7DDF-4475-86CE-0896166BAB3B}"/>
              </a:ext>
            </a:extLst>
          </p:cNvPr>
          <p:cNvSpPr/>
          <p:nvPr/>
        </p:nvSpPr>
        <p:spPr bwMode="auto">
          <a:xfrm>
            <a:off x="1117600" y="1030714"/>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Vertical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solutions</a:t>
            </a:r>
          </a:p>
        </p:txBody>
      </p:sp>
      <p:sp>
        <p:nvSpPr>
          <p:cNvPr id="51" name="TextBox 50">
            <a:extLst>
              <a:ext uri="{FF2B5EF4-FFF2-40B4-BE49-F238E27FC236}">
                <a16:creationId xmlns:a16="http://schemas.microsoft.com/office/drawing/2014/main" id="{5D923FF7-CEFE-4DC2-9F8E-22FAF6F96484}"/>
              </a:ext>
            </a:extLst>
          </p:cNvPr>
          <p:cNvSpPr txBox="1"/>
          <p:nvPr/>
        </p:nvSpPr>
        <p:spPr>
          <a:xfrm>
            <a:off x="8928132" y="1554494"/>
            <a:ext cx="44468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Retail</a:t>
            </a:r>
          </a:p>
        </p:txBody>
      </p:sp>
      <p:sp>
        <p:nvSpPr>
          <p:cNvPr id="52" name="shopping cart">
            <a:extLst>
              <a:ext uri="{FF2B5EF4-FFF2-40B4-BE49-F238E27FC236}">
                <a16:creationId xmlns:a16="http://schemas.microsoft.com/office/drawing/2014/main" id="{A37C0262-A724-42DF-81B9-835E06A1A3C7}"/>
              </a:ext>
              <a:ext uri="{C183D7F6-B498-43B3-948B-1728B52AA6E4}">
                <adec:decorative xmlns:adec="http://schemas.microsoft.com/office/drawing/2017/decorative" val="1"/>
              </a:ext>
            </a:extLst>
          </p:cNvPr>
          <p:cNvSpPr>
            <a:spLocks noChangeAspect="1" noEditPoints="1"/>
          </p:cNvSpPr>
          <p:nvPr/>
        </p:nvSpPr>
        <p:spPr bwMode="auto">
          <a:xfrm>
            <a:off x="8432255" y="1516495"/>
            <a:ext cx="314718" cy="257198"/>
          </a:xfrm>
          <a:custGeom>
            <a:avLst/>
            <a:gdLst>
              <a:gd name="T0" fmla="*/ 149 w 278"/>
              <a:gd name="T1" fmla="*/ 215 h 228"/>
              <a:gd name="T2" fmla="*/ 163 w 278"/>
              <a:gd name="T3" fmla="*/ 201 h 228"/>
              <a:gd name="T4" fmla="*/ 177 w 278"/>
              <a:gd name="T5" fmla="*/ 215 h 228"/>
              <a:gd name="T6" fmla="*/ 163 w 278"/>
              <a:gd name="T7" fmla="*/ 228 h 228"/>
              <a:gd name="T8" fmla="*/ 149 w 278"/>
              <a:gd name="T9" fmla="*/ 215 h 228"/>
              <a:gd name="T10" fmla="*/ 31 w 278"/>
              <a:gd name="T11" fmla="*/ 215 h 228"/>
              <a:gd name="T12" fmla="*/ 45 w 278"/>
              <a:gd name="T13" fmla="*/ 228 h 228"/>
              <a:gd name="T14" fmla="*/ 58 w 278"/>
              <a:gd name="T15" fmla="*/ 215 h 228"/>
              <a:gd name="T16" fmla="*/ 45 w 278"/>
              <a:gd name="T17" fmla="*/ 201 h 228"/>
              <a:gd name="T18" fmla="*/ 31 w 278"/>
              <a:gd name="T19" fmla="*/ 215 h 228"/>
              <a:gd name="T20" fmla="*/ 16 w 278"/>
              <a:gd name="T21" fmla="*/ 181 h 228"/>
              <a:gd name="T22" fmla="*/ 184 w 278"/>
              <a:gd name="T23" fmla="*/ 181 h 228"/>
              <a:gd name="T24" fmla="*/ 228 w 278"/>
              <a:gd name="T25" fmla="*/ 0 h 228"/>
              <a:gd name="T26" fmla="*/ 278 w 278"/>
              <a:gd name="T27" fmla="*/ 0 h 228"/>
              <a:gd name="T28" fmla="*/ 221 w 278"/>
              <a:gd name="T29" fmla="*/ 28 h 228"/>
              <a:gd name="T30" fmla="*/ 0 w 278"/>
              <a:gd name="T31" fmla="*/ 28 h 228"/>
              <a:gd name="T32" fmla="*/ 26 w 278"/>
              <a:gd name="T33" fmla="*/ 137 h 228"/>
              <a:gd name="T34" fmla="*/ 194 w 278"/>
              <a:gd name="T35"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228">
                <a:moveTo>
                  <a:pt x="149" y="215"/>
                </a:moveTo>
                <a:cubicBezTo>
                  <a:pt x="149" y="207"/>
                  <a:pt x="156" y="201"/>
                  <a:pt x="163" y="201"/>
                </a:cubicBezTo>
                <a:cubicBezTo>
                  <a:pt x="171" y="201"/>
                  <a:pt x="177" y="207"/>
                  <a:pt x="177" y="215"/>
                </a:cubicBezTo>
                <a:cubicBezTo>
                  <a:pt x="177" y="222"/>
                  <a:pt x="171" y="228"/>
                  <a:pt x="163" y="228"/>
                </a:cubicBezTo>
                <a:cubicBezTo>
                  <a:pt x="156" y="228"/>
                  <a:pt x="149" y="222"/>
                  <a:pt x="149" y="215"/>
                </a:cubicBezTo>
                <a:close/>
                <a:moveTo>
                  <a:pt x="31" y="215"/>
                </a:moveTo>
                <a:cubicBezTo>
                  <a:pt x="31" y="222"/>
                  <a:pt x="37" y="228"/>
                  <a:pt x="45" y="228"/>
                </a:cubicBezTo>
                <a:cubicBezTo>
                  <a:pt x="52" y="228"/>
                  <a:pt x="58" y="222"/>
                  <a:pt x="58" y="215"/>
                </a:cubicBezTo>
                <a:cubicBezTo>
                  <a:pt x="58" y="207"/>
                  <a:pt x="52" y="201"/>
                  <a:pt x="45" y="201"/>
                </a:cubicBezTo>
                <a:cubicBezTo>
                  <a:pt x="37" y="201"/>
                  <a:pt x="31" y="207"/>
                  <a:pt x="31" y="215"/>
                </a:cubicBezTo>
                <a:close/>
                <a:moveTo>
                  <a:pt x="16" y="181"/>
                </a:moveTo>
                <a:cubicBezTo>
                  <a:pt x="184" y="181"/>
                  <a:pt x="184" y="181"/>
                  <a:pt x="184" y="181"/>
                </a:cubicBezTo>
                <a:cubicBezTo>
                  <a:pt x="228" y="0"/>
                  <a:pt x="228" y="0"/>
                  <a:pt x="228" y="0"/>
                </a:cubicBezTo>
                <a:cubicBezTo>
                  <a:pt x="278" y="0"/>
                  <a:pt x="278" y="0"/>
                  <a:pt x="278" y="0"/>
                </a:cubicBezTo>
                <a:moveTo>
                  <a:pt x="221" y="28"/>
                </a:moveTo>
                <a:cubicBezTo>
                  <a:pt x="0" y="28"/>
                  <a:pt x="0" y="28"/>
                  <a:pt x="0" y="28"/>
                </a:cubicBezTo>
                <a:cubicBezTo>
                  <a:pt x="26" y="137"/>
                  <a:pt x="26" y="137"/>
                  <a:pt x="26" y="137"/>
                </a:cubicBezTo>
                <a:cubicBezTo>
                  <a:pt x="194" y="137"/>
                  <a:pt x="194" y="137"/>
                  <a:pt x="194" y="137"/>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TextBox 53">
            <a:extLst>
              <a:ext uri="{FF2B5EF4-FFF2-40B4-BE49-F238E27FC236}">
                <a16:creationId xmlns:a16="http://schemas.microsoft.com/office/drawing/2014/main" id="{1FB54159-801D-4788-9A86-EB49EA23DD46}"/>
              </a:ext>
            </a:extLst>
          </p:cNvPr>
          <p:cNvSpPr txBox="1"/>
          <p:nvPr/>
        </p:nvSpPr>
        <p:spPr>
          <a:xfrm>
            <a:off x="4079625" y="1554495"/>
            <a:ext cx="867462"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Healthcare</a:t>
            </a:r>
          </a:p>
        </p:txBody>
      </p:sp>
      <p:sp>
        <p:nvSpPr>
          <p:cNvPr id="64" name="heart">
            <a:extLst>
              <a:ext uri="{FF2B5EF4-FFF2-40B4-BE49-F238E27FC236}">
                <a16:creationId xmlns:a16="http://schemas.microsoft.com/office/drawing/2014/main" id="{87313BE3-C054-41F5-9792-72B34144592F}"/>
              </a:ext>
              <a:ext uri="{C183D7F6-B498-43B3-948B-1728B52AA6E4}">
                <adec:decorative xmlns:adec="http://schemas.microsoft.com/office/drawing/2017/decorative" val="1"/>
              </a:ext>
            </a:extLst>
          </p:cNvPr>
          <p:cNvSpPr>
            <a:spLocks noChangeAspect="1" noEditPoints="1"/>
          </p:cNvSpPr>
          <p:nvPr/>
        </p:nvSpPr>
        <p:spPr bwMode="auto">
          <a:xfrm>
            <a:off x="3582974" y="1519676"/>
            <a:ext cx="272100" cy="247052"/>
          </a:xfrm>
          <a:custGeom>
            <a:avLst/>
            <a:gdLst>
              <a:gd name="T0" fmla="*/ 306 w 329"/>
              <a:gd name="T1" fmla="*/ 154 h 299"/>
              <a:gd name="T2" fmla="*/ 306 w 329"/>
              <a:gd name="T3" fmla="*/ 154 h 299"/>
              <a:gd name="T4" fmla="*/ 298 w 329"/>
              <a:gd name="T5" fmla="*/ 162 h 299"/>
              <a:gd name="T6" fmla="*/ 164 w 329"/>
              <a:gd name="T7" fmla="*/ 299 h 299"/>
              <a:gd name="T8" fmla="*/ 30 w 329"/>
              <a:gd name="T9" fmla="*/ 162 h 299"/>
              <a:gd name="T10" fmla="*/ 23 w 329"/>
              <a:gd name="T11" fmla="*/ 154 h 299"/>
              <a:gd name="T12" fmla="*/ 23 w 329"/>
              <a:gd name="T13" fmla="*/ 154 h 299"/>
              <a:gd name="T14" fmla="*/ 23 w 329"/>
              <a:gd name="T15" fmla="*/ 154 h 299"/>
              <a:gd name="T16" fmla="*/ 0 w 329"/>
              <a:gd name="T17" fmla="*/ 93 h 299"/>
              <a:gd name="T18" fmla="*/ 93 w 329"/>
              <a:gd name="T19" fmla="*/ 0 h 299"/>
              <a:gd name="T20" fmla="*/ 164 w 329"/>
              <a:gd name="T21" fmla="*/ 34 h 299"/>
              <a:gd name="T22" fmla="*/ 236 w 329"/>
              <a:gd name="T23" fmla="*/ 0 h 299"/>
              <a:gd name="T24" fmla="*/ 329 w 329"/>
              <a:gd name="T25" fmla="*/ 93 h 299"/>
              <a:gd name="T26" fmla="*/ 306 w 329"/>
              <a:gd name="T27" fmla="*/ 153 h 299"/>
              <a:gd name="T28" fmla="*/ 306 w 329"/>
              <a:gd name="T29" fmla="*/ 154 h 299"/>
              <a:gd name="T30" fmla="*/ 306 w 329"/>
              <a:gd name="T31" fmla="*/ 154 h 299"/>
              <a:gd name="T32" fmla="*/ 251 w 329"/>
              <a:gd name="T33" fmla="*/ 154 h 299"/>
              <a:gd name="T34" fmla="*/ 211 w 329"/>
              <a:gd name="T35" fmla="*/ 76 h 299"/>
              <a:gd name="T36" fmla="*/ 156 w 329"/>
              <a:gd name="T37" fmla="*/ 204 h 299"/>
              <a:gd name="T38" fmla="*/ 101 w 329"/>
              <a:gd name="T39" fmla="*/ 104 h 299"/>
              <a:gd name="T40" fmla="*/ 65 w 329"/>
              <a:gd name="T41" fmla="*/ 162 h 299"/>
              <a:gd name="T42" fmla="*/ 30 w 329"/>
              <a:gd name="T43" fmla="*/ 16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9">
                <a:moveTo>
                  <a:pt x="306" y="154"/>
                </a:moveTo>
                <a:cubicBezTo>
                  <a:pt x="306" y="154"/>
                  <a:pt x="306" y="154"/>
                  <a:pt x="306" y="154"/>
                </a:cubicBezTo>
                <a:cubicBezTo>
                  <a:pt x="304" y="157"/>
                  <a:pt x="301" y="159"/>
                  <a:pt x="298" y="162"/>
                </a:cubicBezTo>
                <a:cubicBezTo>
                  <a:pt x="164" y="299"/>
                  <a:pt x="164" y="299"/>
                  <a:pt x="164" y="299"/>
                </a:cubicBezTo>
                <a:cubicBezTo>
                  <a:pt x="30" y="162"/>
                  <a:pt x="30" y="162"/>
                  <a:pt x="30" y="162"/>
                </a:cubicBezTo>
                <a:cubicBezTo>
                  <a:pt x="28" y="159"/>
                  <a:pt x="25" y="156"/>
                  <a:pt x="23" y="154"/>
                </a:cubicBezTo>
                <a:cubicBezTo>
                  <a:pt x="23" y="154"/>
                  <a:pt x="23" y="154"/>
                  <a:pt x="23" y="154"/>
                </a:cubicBezTo>
                <a:cubicBezTo>
                  <a:pt x="23" y="154"/>
                  <a:pt x="23" y="154"/>
                  <a:pt x="23" y="154"/>
                </a:cubicBezTo>
                <a:cubicBezTo>
                  <a:pt x="8" y="137"/>
                  <a:pt x="0" y="116"/>
                  <a:pt x="0" y="93"/>
                </a:cubicBezTo>
                <a:cubicBezTo>
                  <a:pt x="0" y="42"/>
                  <a:pt x="41" y="0"/>
                  <a:pt x="93" y="0"/>
                </a:cubicBezTo>
                <a:cubicBezTo>
                  <a:pt x="122" y="0"/>
                  <a:pt x="147" y="14"/>
                  <a:pt x="164" y="34"/>
                </a:cubicBezTo>
                <a:cubicBezTo>
                  <a:pt x="181" y="14"/>
                  <a:pt x="207" y="0"/>
                  <a:pt x="236" y="0"/>
                </a:cubicBezTo>
                <a:cubicBezTo>
                  <a:pt x="287" y="0"/>
                  <a:pt x="329" y="42"/>
                  <a:pt x="329" y="93"/>
                </a:cubicBezTo>
                <a:cubicBezTo>
                  <a:pt x="329" y="116"/>
                  <a:pt x="320" y="137"/>
                  <a:pt x="306" y="153"/>
                </a:cubicBezTo>
                <a:lnTo>
                  <a:pt x="306" y="154"/>
                </a:lnTo>
                <a:close/>
                <a:moveTo>
                  <a:pt x="306" y="154"/>
                </a:moveTo>
                <a:cubicBezTo>
                  <a:pt x="251" y="154"/>
                  <a:pt x="251" y="154"/>
                  <a:pt x="251" y="154"/>
                </a:cubicBezTo>
                <a:cubicBezTo>
                  <a:pt x="211" y="76"/>
                  <a:pt x="211" y="76"/>
                  <a:pt x="211" y="76"/>
                </a:cubicBezTo>
                <a:cubicBezTo>
                  <a:pt x="156" y="204"/>
                  <a:pt x="156" y="204"/>
                  <a:pt x="156" y="204"/>
                </a:cubicBezTo>
                <a:cubicBezTo>
                  <a:pt x="101" y="104"/>
                  <a:pt x="101" y="104"/>
                  <a:pt x="101" y="104"/>
                </a:cubicBezTo>
                <a:cubicBezTo>
                  <a:pt x="65" y="162"/>
                  <a:pt x="65" y="162"/>
                  <a:pt x="65" y="162"/>
                </a:cubicBezTo>
                <a:cubicBezTo>
                  <a:pt x="30" y="162"/>
                  <a:pt x="30" y="162"/>
                  <a:pt x="30" y="162"/>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5" name="TextBox 64">
            <a:extLst>
              <a:ext uri="{FF2B5EF4-FFF2-40B4-BE49-F238E27FC236}">
                <a16:creationId xmlns:a16="http://schemas.microsoft.com/office/drawing/2014/main" id="{A97CF81F-157B-436F-9A25-1C99A562E2B3}"/>
              </a:ext>
            </a:extLst>
          </p:cNvPr>
          <p:cNvSpPr txBox="1"/>
          <p:nvPr/>
        </p:nvSpPr>
        <p:spPr>
          <a:xfrm>
            <a:off x="10681498" y="1554494"/>
            <a:ext cx="63865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Banking</a:t>
            </a:r>
          </a:p>
        </p:txBody>
      </p:sp>
      <p:sp>
        <p:nvSpPr>
          <p:cNvPr id="66" name="building_5">
            <a:extLst>
              <a:ext uri="{FF2B5EF4-FFF2-40B4-BE49-F238E27FC236}">
                <a16:creationId xmlns:a16="http://schemas.microsoft.com/office/drawing/2014/main" id="{0A7B1B22-631C-4D1D-8EA6-05A9A7D445AA}"/>
              </a:ext>
              <a:ext uri="{C183D7F6-B498-43B3-948B-1728B52AA6E4}">
                <adec:decorative xmlns:adec="http://schemas.microsoft.com/office/drawing/2017/decorative" val="1"/>
              </a:ext>
            </a:extLst>
          </p:cNvPr>
          <p:cNvSpPr>
            <a:spLocks noChangeAspect="1" noEditPoints="1"/>
          </p:cNvSpPr>
          <p:nvPr/>
        </p:nvSpPr>
        <p:spPr bwMode="auto">
          <a:xfrm>
            <a:off x="10266343" y="1524230"/>
            <a:ext cx="277790" cy="23794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7" name="TextBox 66">
            <a:extLst>
              <a:ext uri="{FF2B5EF4-FFF2-40B4-BE49-F238E27FC236}">
                <a16:creationId xmlns:a16="http://schemas.microsoft.com/office/drawing/2014/main" id="{F85C9820-638D-48C2-B978-3D8337869E1D}"/>
              </a:ext>
            </a:extLst>
          </p:cNvPr>
          <p:cNvSpPr txBox="1"/>
          <p:nvPr/>
        </p:nvSpPr>
        <p:spPr>
          <a:xfrm>
            <a:off x="6382920" y="1554494"/>
            <a:ext cx="1155810"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Manufacturing</a:t>
            </a:r>
          </a:p>
        </p:txBody>
      </p:sp>
      <p:sp>
        <p:nvSpPr>
          <p:cNvPr id="68" name="factory_2">
            <a:extLst>
              <a:ext uri="{FF2B5EF4-FFF2-40B4-BE49-F238E27FC236}">
                <a16:creationId xmlns:a16="http://schemas.microsoft.com/office/drawing/2014/main" id="{5BDD047A-B763-474C-883D-FB2B11062950}"/>
              </a:ext>
              <a:ext uri="{C183D7F6-B498-43B3-948B-1728B52AA6E4}">
                <adec:decorative xmlns:adec="http://schemas.microsoft.com/office/drawing/2017/decorative" val="1"/>
              </a:ext>
            </a:extLst>
          </p:cNvPr>
          <p:cNvSpPr>
            <a:spLocks noChangeAspect="1"/>
          </p:cNvSpPr>
          <p:nvPr/>
        </p:nvSpPr>
        <p:spPr bwMode="auto">
          <a:xfrm>
            <a:off x="5840612" y="1513684"/>
            <a:ext cx="314718" cy="259037"/>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30822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decel="100000" fill="hold" nodeType="afterEffect">
                                  <p:stCondLst>
                                    <p:cond delay="0"/>
                                  </p:stCondLst>
                                  <p:childTnLst>
                                    <p:set>
                                      <p:cBhvr>
                                        <p:cTn id="13" dur="1" fill="hold">
                                          <p:stCondLst>
                                            <p:cond delay="0"/>
                                          </p:stCondLst>
                                        </p:cTn>
                                        <p:tgtEl>
                                          <p:spTgt spid="121"/>
                                        </p:tgtEl>
                                        <p:attrNameLst>
                                          <p:attrName>style.visibility</p:attrName>
                                        </p:attrNameLst>
                                      </p:cBhvr>
                                      <p:to>
                                        <p:strVal val="visible"/>
                                      </p:to>
                                    </p:set>
                                    <p:anim calcmode="lin" valueType="num">
                                      <p:cBhvr additive="base">
                                        <p:cTn id="14" dur="750" fill="hold"/>
                                        <p:tgtEl>
                                          <p:spTgt spid="121"/>
                                        </p:tgtEl>
                                        <p:attrNameLst>
                                          <p:attrName>ppt_x</p:attrName>
                                        </p:attrNameLst>
                                      </p:cBhvr>
                                      <p:tavLst>
                                        <p:tav tm="0">
                                          <p:val>
                                            <p:strVal val="1+#ppt_w/2"/>
                                          </p:val>
                                        </p:tav>
                                        <p:tav tm="100000">
                                          <p:val>
                                            <p:strVal val="#ppt_x"/>
                                          </p:val>
                                        </p:tav>
                                      </p:tavLst>
                                    </p:anim>
                                    <p:anim calcmode="lin" valueType="num">
                                      <p:cBhvr additive="base">
                                        <p:cTn id="15" dur="750" fill="hold"/>
                                        <p:tgtEl>
                                          <p:spTgt spid="121"/>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20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750" fill="hold"/>
                                        <p:tgtEl>
                                          <p:spTgt spid="40"/>
                                        </p:tgtEl>
                                        <p:attrNameLst>
                                          <p:attrName>ppt_x</p:attrName>
                                        </p:attrNameLst>
                                      </p:cBhvr>
                                      <p:tavLst>
                                        <p:tav tm="0">
                                          <p:val>
                                            <p:strVal val="1+#ppt_w/2"/>
                                          </p:val>
                                        </p:tav>
                                        <p:tav tm="100000">
                                          <p:val>
                                            <p:strVal val="#ppt_x"/>
                                          </p:val>
                                        </p:tav>
                                      </p:tavLst>
                                    </p:anim>
                                    <p:anim calcmode="lin" valueType="num">
                                      <p:cBhvr additive="base">
                                        <p:cTn id="19" dur="75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750" fill="hold"/>
                                        <p:tgtEl>
                                          <p:spTgt spid="50"/>
                                        </p:tgtEl>
                                        <p:attrNameLst>
                                          <p:attrName>ppt_x</p:attrName>
                                        </p:attrNameLst>
                                      </p:cBhvr>
                                      <p:tavLst>
                                        <p:tav tm="0">
                                          <p:val>
                                            <p:strVal val="1+#ppt_w/2"/>
                                          </p:val>
                                        </p:tav>
                                        <p:tav tm="100000">
                                          <p:val>
                                            <p:strVal val="#ppt_x"/>
                                          </p:val>
                                        </p:tav>
                                      </p:tavLst>
                                    </p:anim>
                                    <p:anim calcmode="lin" valueType="num">
                                      <p:cBhvr additive="base">
                                        <p:cTn id="23" dur="750" fill="hold"/>
                                        <p:tgtEl>
                                          <p:spTgt spid="50"/>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6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750" fill="hold"/>
                                        <p:tgtEl>
                                          <p:spTgt spid="46"/>
                                        </p:tgtEl>
                                        <p:attrNameLst>
                                          <p:attrName>ppt_x</p:attrName>
                                        </p:attrNameLst>
                                      </p:cBhvr>
                                      <p:tavLst>
                                        <p:tav tm="0">
                                          <p:val>
                                            <p:strVal val="1+#ppt_w/2"/>
                                          </p:val>
                                        </p:tav>
                                        <p:tav tm="100000">
                                          <p:val>
                                            <p:strVal val="#ppt_x"/>
                                          </p:val>
                                        </p:tav>
                                      </p:tavLst>
                                    </p:anim>
                                    <p:anim calcmode="lin" valueType="num">
                                      <p:cBhvr additive="base">
                                        <p:cTn id="27" dur="75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800"/>
                                  </p:stCondLst>
                                  <p:childTnLst>
                                    <p:set>
                                      <p:cBhvr>
                                        <p:cTn id="29" dur="1" fill="hold">
                                          <p:stCondLst>
                                            <p:cond delay="0"/>
                                          </p:stCondLst>
                                        </p:cTn>
                                        <p:tgtEl>
                                          <p:spTgt spid="112"/>
                                        </p:tgtEl>
                                        <p:attrNameLst>
                                          <p:attrName>style.visibility</p:attrName>
                                        </p:attrNameLst>
                                      </p:cBhvr>
                                      <p:to>
                                        <p:strVal val="visible"/>
                                      </p:to>
                                    </p:set>
                                    <p:anim calcmode="lin" valueType="num">
                                      <p:cBhvr additive="base">
                                        <p:cTn id="30" dur="750" fill="hold"/>
                                        <p:tgtEl>
                                          <p:spTgt spid="112"/>
                                        </p:tgtEl>
                                        <p:attrNameLst>
                                          <p:attrName>ppt_x</p:attrName>
                                        </p:attrNameLst>
                                      </p:cBhvr>
                                      <p:tavLst>
                                        <p:tav tm="0">
                                          <p:val>
                                            <p:strVal val="1+#ppt_w/2"/>
                                          </p:val>
                                        </p:tav>
                                        <p:tav tm="100000">
                                          <p:val>
                                            <p:strVal val="#ppt_x"/>
                                          </p:val>
                                        </p:tav>
                                      </p:tavLst>
                                    </p:anim>
                                    <p:anim calcmode="lin" valueType="num">
                                      <p:cBhvr additive="base">
                                        <p:cTn id="31" dur="750" fill="hold"/>
                                        <p:tgtEl>
                                          <p:spTgt spid="112"/>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113"/>
                                        </p:tgtEl>
                                        <p:attrNameLst>
                                          <p:attrName>style.visibility</p:attrName>
                                        </p:attrNameLst>
                                      </p:cBhvr>
                                      <p:to>
                                        <p:strVal val="visible"/>
                                      </p:to>
                                    </p:set>
                                    <p:anim calcmode="lin" valueType="num">
                                      <p:cBhvr additive="base">
                                        <p:cTn id="34" dur="750" fill="hold"/>
                                        <p:tgtEl>
                                          <p:spTgt spid="113"/>
                                        </p:tgtEl>
                                        <p:attrNameLst>
                                          <p:attrName>ppt_x</p:attrName>
                                        </p:attrNameLst>
                                      </p:cBhvr>
                                      <p:tavLst>
                                        <p:tav tm="0">
                                          <p:val>
                                            <p:strVal val="1+#ppt_w/2"/>
                                          </p:val>
                                        </p:tav>
                                        <p:tav tm="100000">
                                          <p:val>
                                            <p:strVal val="#ppt_x"/>
                                          </p:val>
                                        </p:tav>
                                      </p:tavLst>
                                    </p:anim>
                                    <p:anim calcmode="lin" valueType="num">
                                      <p:cBhvr additive="base">
                                        <p:cTn id="35" dur="750" fill="hold"/>
                                        <p:tgtEl>
                                          <p:spTgt spid="113"/>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1200"/>
                                  </p:stCondLst>
                                  <p:childTnLst>
                                    <p:set>
                                      <p:cBhvr>
                                        <p:cTn id="37" dur="1" fill="hold">
                                          <p:stCondLst>
                                            <p:cond delay="0"/>
                                          </p:stCondLst>
                                        </p:cTn>
                                        <p:tgtEl>
                                          <p:spTgt spid="114"/>
                                        </p:tgtEl>
                                        <p:attrNameLst>
                                          <p:attrName>style.visibility</p:attrName>
                                        </p:attrNameLst>
                                      </p:cBhvr>
                                      <p:to>
                                        <p:strVal val="visible"/>
                                      </p:to>
                                    </p:set>
                                    <p:anim calcmode="lin" valueType="num">
                                      <p:cBhvr additive="base">
                                        <p:cTn id="38" dur="750" fill="hold"/>
                                        <p:tgtEl>
                                          <p:spTgt spid="114"/>
                                        </p:tgtEl>
                                        <p:attrNameLst>
                                          <p:attrName>ppt_x</p:attrName>
                                        </p:attrNameLst>
                                      </p:cBhvr>
                                      <p:tavLst>
                                        <p:tav tm="0">
                                          <p:val>
                                            <p:strVal val="1+#ppt_w/2"/>
                                          </p:val>
                                        </p:tav>
                                        <p:tav tm="100000">
                                          <p:val>
                                            <p:strVal val="#ppt_x"/>
                                          </p:val>
                                        </p:tav>
                                      </p:tavLst>
                                    </p:anim>
                                    <p:anim calcmode="lin" valueType="num">
                                      <p:cBhvr additive="base">
                                        <p:cTn id="39" dur="750" fill="hold"/>
                                        <p:tgtEl>
                                          <p:spTgt spid="114"/>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140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750" fill="hold"/>
                                        <p:tgtEl>
                                          <p:spTgt spid="117"/>
                                        </p:tgtEl>
                                        <p:attrNameLst>
                                          <p:attrName>ppt_x</p:attrName>
                                        </p:attrNameLst>
                                      </p:cBhvr>
                                      <p:tavLst>
                                        <p:tav tm="0">
                                          <p:val>
                                            <p:strVal val="1+#ppt_w/2"/>
                                          </p:val>
                                        </p:tav>
                                        <p:tav tm="100000">
                                          <p:val>
                                            <p:strVal val="#ppt_x"/>
                                          </p:val>
                                        </p:tav>
                                      </p:tavLst>
                                    </p:anim>
                                    <p:anim calcmode="lin" valueType="num">
                                      <p:cBhvr additive="base">
                                        <p:cTn id="43" dur="750" fill="hold"/>
                                        <p:tgtEl>
                                          <p:spTgt spid="117"/>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160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750" fill="hold"/>
                                        <p:tgtEl>
                                          <p:spTgt spid="115"/>
                                        </p:tgtEl>
                                        <p:attrNameLst>
                                          <p:attrName>ppt_x</p:attrName>
                                        </p:attrNameLst>
                                      </p:cBhvr>
                                      <p:tavLst>
                                        <p:tav tm="0">
                                          <p:val>
                                            <p:strVal val="1+#ppt_w/2"/>
                                          </p:val>
                                        </p:tav>
                                        <p:tav tm="100000">
                                          <p:val>
                                            <p:strVal val="#ppt_x"/>
                                          </p:val>
                                        </p:tav>
                                      </p:tavLst>
                                    </p:anim>
                                    <p:anim calcmode="lin" valueType="num">
                                      <p:cBhvr additive="base">
                                        <p:cTn id="47" dur="750" fill="hold"/>
                                        <p:tgtEl>
                                          <p:spTgt spid="115"/>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1800"/>
                                  </p:stCondLst>
                                  <p:childTnLst>
                                    <p:set>
                                      <p:cBhvr>
                                        <p:cTn id="49" dur="1" fill="hold">
                                          <p:stCondLst>
                                            <p:cond delay="0"/>
                                          </p:stCondLst>
                                        </p:cTn>
                                        <p:tgtEl>
                                          <p:spTgt spid="119"/>
                                        </p:tgtEl>
                                        <p:attrNameLst>
                                          <p:attrName>style.visibility</p:attrName>
                                        </p:attrNameLst>
                                      </p:cBhvr>
                                      <p:to>
                                        <p:strVal val="visible"/>
                                      </p:to>
                                    </p:set>
                                    <p:anim calcmode="lin" valueType="num">
                                      <p:cBhvr additive="base">
                                        <p:cTn id="50" dur="750" fill="hold"/>
                                        <p:tgtEl>
                                          <p:spTgt spid="119"/>
                                        </p:tgtEl>
                                        <p:attrNameLst>
                                          <p:attrName>ppt_x</p:attrName>
                                        </p:attrNameLst>
                                      </p:cBhvr>
                                      <p:tavLst>
                                        <p:tav tm="0">
                                          <p:val>
                                            <p:strVal val="1+#ppt_w/2"/>
                                          </p:val>
                                        </p:tav>
                                        <p:tav tm="100000">
                                          <p:val>
                                            <p:strVal val="#ppt_x"/>
                                          </p:val>
                                        </p:tav>
                                      </p:tavLst>
                                    </p:anim>
                                    <p:anim calcmode="lin" valueType="num">
                                      <p:cBhvr additive="base">
                                        <p:cTn id="51" dur="750" fill="hold"/>
                                        <p:tgtEl>
                                          <p:spTgt spid="119"/>
                                        </p:tgtEl>
                                        <p:attrNameLst>
                                          <p:attrName>ppt_y</p:attrName>
                                        </p:attrNameLst>
                                      </p:cBhvr>
                                      <p:tavLst>
                                        <p:tav tm="0">
                                          <p:val>
                                            <p:strVal val="#ppt_y"/>
                                          </p:val>
                                        </p:tav>
                                        <p:tav tm="100000">
                                          <p:val>
                                            <p:strVal val="#ppt_y"/>
                                          </p:val>
                                        </p:tav>
                                      </p:tavLst>
                                    </p:anim>
                                  </p:childTnLst>
                                </p:cTn>
                              </p:par>
                              <p:par>
                                <p:cTn id="52" presetID="10" presetClass="entr" presetSubtype="0" fill="hold" grpId="0" nodeType="withEffect">
                                  <p:stCondLst>
                                    <p:cond delay="180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childTnLst>
                          </p:cTn>
                        </p:par>
                        <p:par>
                          <p:cTn id="55" fill="hold">
                            <p:stCondLst>
                              <p:cond delay="3050"/>
                            </p:stCondLst>
                            <p:childTnLst>
                              <p:par>
                                <p:cTn id="56" presetID="2" presetClass="entr" presetSubtype="2" decel="100000" fill="hold" nodeType="afterEffect">
                                  <p:stCondLst>
                                    <p:cond delay="0"/>
                                  </p:stCondLst>
                                  <p:childTnLst>
                                    <p:set>
                                      <p:cBhvr>
                                        <p:cTn id="57" dur="1" fill="hold">
                                          <p:stCondLst>
                                            <p:cond delay="0"/>
                                          </p:stCondLst>
                                        </p:cTn>
                                        <p:tgtEl>
                                          <p:spTgt spid="127"/>
                                        </p:tgtEl>
                                        <p:attrNameLst>
                                          <p:attrName>style.visibility</p:attrName>
                                        </p:attrNameLst>
                                      </p:cBhvr>
                                      <p:to>
                                        <p:strVal val="visible"/>
                                      </p:to>
                                    </p:set>
                                    <p:anim calcmode="lin" valueType="num">
                                      <p:cBhvr additive="base">
                                        <p:cTn id="58" dur="750" fill="hold"/>
                                        <p:tgtEl>
                                          <p:spTgt spid="127"/>
                                        </p:tgtEl>
                                        <p:attrNameLst>
                                          <p:attrName>ppt_x</p:attrName>
                                        </p:attrNameLst>
                                      </p:cBhvr>
                                      <p:tavLst>
                                        <p:tav tm="0">
                                          <p:val>
                                            <p:strVal val="1+#ppt_w/2"/>
                                          </p:val>
                                        </p:tav>
                                        <p:tav tm="100000">
                                          <p:val>
                                            <p:strVal val="#ppt_x"/>
                                          </p:val>
                                        </p:tav>
                                      </p:tavLst>
                                    </p:anim>
                                    <p:anim calcmode="lin" valueType="num">
                                      <p:cBhvr additive="base">
                                        <p:cTn id="59" dur="750" fill="hold"/>
                                        <p:tgtEl>
                                          <p:spTgt spid="127"/>
                                        </p:tgtEl>
                                        <p:attrNameLst>
                                          <p:attrName>ppt_y</p:attrName>
                                        </p:attrNameLst>
                                      </p:cBhvr>
                                      <p:tavLst>
                                        <p:tav tm="0">
                                          <p:val>
                                            <p:strVal val="#ppt_y"/>
                                          </p:val>
                                        </p:tav>
                                        <p:tav tm="100000">
                                          <p:val>
                                            <p:strVal val="#ppt_y"/>
                                          </p:val>
                                        </p:tav>
                                      </p:tavLst>
                                    </p:anim>
                                  </p:childTnLst>
                                </p:cTn>
                              </p:par>
                              <p:par>
                                <p:cTn id="60" presetID="2" presetClass="entr" presetSubtype="2" decel="100000" fill="hold" nodeType="withEffect">
                                  <p:stCondLst>
                                    <p:cond delay="200"/>
                                  </p:stCondLst>
                                  <p:childTnLst>
                                    <p:set>
                                      <p:cBhvr>
                                        <p:cTn id="61" dur="1" fill="hold">
                                          <p:stCondLst>
                                            <p:cond delay="0"/>
                                          </p:stCondLst>
                                        </p:cTn>
                                        <p:tgtEl>
                                          <p:spTgt spid="128"/>
                                        </p:tgtEl>
                                        <p:attrNameLst>
                                          <p:attrName>style.visibility</p:attrName>
                                        </p:attrNameLst>
                                      </p:cBhvr>
                                      <p:to>
                                        <p:strVal val="visible"/>
                                      </p:to>
                                    </p:set>
                                    <p:anim calcmode="lin" valueType="num">
                                      <p:cBhvr additive="base">
                                        <p:cTn id="62" dur="750" fill="hold"/>
                                        <p:tgtEl>
                                          <p:spTgt spid="128"/>
                                        </p:tgtEl>
                                        <p:attrNameLst>
                                          <p:attrName>ppt_x</p:attrName>
                                        </p:attrNameLst>
                                      </p:cBhvr>
                                      <p:tavLst>
                                        <p:tav tm="0">
                                          <p:val>
                                            <p:strVal val="1+#ppt_w/2"/>
                                          </p:val>
                                        </p:tav>
                                        <p:tav tm="100000">
                                          <p:val>
                                            <p:strVal val="#ppt_x"/>
                                          </p:val>
                                        </p:tav>
                                      </p:tavLst>
                                    </p:anim>
                                    <p:anim calcmode="lin" valueType="num">
                                      <p:cBhvr additive="base">
                                        <p:cTn id="63" dur="750" fill="hold"/>
                                        <p:tgtEl>
                                          <p:spTgt spid="128"/>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400"/>
                                  </p:stCondLst>
                                  <p:childTnLst>
                                    <p:set>
                                      <p:cBhvr>
                                        <p:cTn id="65" dur="1" fill="hold">
                                          <p:stCondLst>
                                            <p:cond delay="0"/>
                                          </p:stCondLst>
                                        </p:cTn>
                                        <p:tgtEl>
                                          <p:spTgt spid="126"/>
                                        </p:tgtEl>
                                        <p:attrNameLst>
                                          <p:attrName>style.visibility</p:attrName>
                                        </p:attrNameLst>
                                      </p:cBhvr>
                                      <p:to>
                                        <p:strVal val="visible"/>
                                      </p:to>
                                    </p:set>
                                    <p:anim calcmode="lin" valueType="num">
                                      <p:cBhvr additive="base">
                                        <p:cTn id="66" dur="750" fill="hold"/>
                                        <p:tgtEl>
                                          <p:spTgt spid="126"/>
                                        </p:tgtEl>
                                        <p:attrNameLst>
                                          <p:attrName>ppt_x</p:attrName>
                                        </p:attrNameLst>
                                      </p:cBhvr>
                                      <p:tavLst>
                                        <p:tav tm="0">
                                          <p:val>
                                            <p:strVal val="1+#ppt_w/2"/>
                                          </p:val>
                                        </p:tav>
                                        <p:tav tm="100000">
                                          <p:val>
                                            <p:strVal val="#ppt_x"/>
                                          </p:val>
                                        </p:tav>
                                      </p:tavLst>
                                    </p:anim>
                                    <p:anim calcmode="lin" valueType="num">
                                      <p:cBhvr additive="base">
                                        <p:cTn id="67" dur="750" fill="hold"/>
                                        <p:tgtEl>
                                          <p:spTgt spid="126"/>
                                        </p:tgtEl>
                                        <p:attrNameLst>
                                          <p:attrName>ppt_y</p:attrName>
                                        </p:attrNameLst>
                                      </p:cBhvr>
                                      <p:tavLst>
                                        <p:tav tm="0">
                                          <p:val>
                                            <p:strVal val="#ppt_y"/>
                                          </p:val>
                                        </p:tav>
                                        <p:tav tm="100000">
                                          <p:val>
                                            <p:strVal val="#ppt_y"/>
                                          </p:val>
                                        </p:tav>
                                      </p:tavLst>
                                    </p:anim>
                                  </p:childTnLst>
                                </p:cTn>
                              </p:par>
                              <p:par>
                                <p:cTn id="68" presetID="2" presetClass="entr" presetSubtype="2" decel="100000" fill="hold" nodeType="withEffect">
                                  <p:stCondLst>
                                    <p:cond delay="600"/>
                                  </p:stCondLst>
                                  <p:childTnLst>
                                    <p:set>
                                      <p:cBhvr>
                                        <p:cTn id="69" dur="1" fill="hold">
                                          <p:stCondLst>
                                            <p:cond delay="0"/>
                                          </p:stCondLst>
                                        </p:cTn>
                                        <p:tgtEl>
                                          <p:spTgt spid="129"/>
                                        </p:tgtEl>
                                        <p:attrNameLst>
                                          <p:attrName>style.visibility</p:attrName>
                                        </p:attrNameLst>
                                      </p:cBhvr>
                                      <p:to>
                                        <p:strVal val="visible"/>
                                      </p:to>
                                    </p:set>
                                    <p:anim calcmode="lin" valueType="num">
                                      <p:cBhvr additive="base">
                                        <p:cTn id="70" dur="750" fill="hold"/>
                                        <p:tgtEl>
                                          <p:spTgt spid="129"/>
                                        </p:tgtEl>
                                        <p:attrNameLst>
                                          <p:attrName>ppt_x</p:attrName>
                                        </p:attrNameLst>
                                      </p:cBhvr>
                                      <p:tavLst>
                                        <p:tav tm="0">
                                          <p:val>
                                            <p:strVal val="1+#ppt_w/2"/>
                                          </p:val>
                                        </p:tav>
                                        <p:tav tm="100000">
                                          <p:val>
                                            <p:strVal val="#ppt_x"/>
                                          </p:val>
                                        </p:tav>
                                      </p:tavLst>
                                    </p:anim>
                                    <p:anim calcmode="lin" valueType="num">
                                      <p:cBhvr additive="base">
                                        <p:cTn id="71" dur="750" fill="hold"/>
                                        <p:tgtEl>
                                          <p:spTgt spid="129"/>
                                        </p:tgtEl>
                                        <p:attrNameLst>
                                          <p:attrName>ppt_y</p:attrName>
                                        </p:attrNameLst>
                                      </p:cBhvr>
                                      <p:tavLst>
                                        <p:tav tm="0">
                                          <p:val>
                                            <p:strVal val="#ppt_y"/>
                                          </p:val>
                                        </p:tav>
                                        <p:tav tm="100000">
                                          <p:val>
                                            <p:strVal val="#ppt_y"/>
                                          </p:val>
                                        </p:tav>
                                      </p:tavLst>
                                    </p:anim>
                                  </p:childTnLst>
                                </p:cTn>
                              </p:par>
                              <p:par>
                                <p:cTn id="72" presetID="2" presetClass="entr" presetSubtype="2" decel="100000" fill="hold" nodeType="withEffect">
                                  <p:stCondLst>
                                    <p:cond delay="800"/>
                                  </p:stCondLst>
                                  <p:childTnLst>
                                    <p:set>
                                      <p:cBhvr>
                                        <p:cTn id="73" dur="1" fill="hold">
                                          <p:stCondLst>
                                            <p:cond delay="0"/>
                                          </p:stCondLst>
                                        </p:cTn>
                                        <p:tgtEl>
                                          <p:spTgt spid="125"/>
                                        </p:tgtEl>
                                        <p:attrNameLst>
                                          <p:attrName>style.visibility</p:attrName>
                                        </p:attrNameLst>
                                      </p:cBhvr>
                                      <p:to>
                                        <p:strVal val="visible"/>
                                      </p:to>
                                    </p:set>
                                    <p:anim calcmode="lin" valueType="num">
                                      <p:cBhvr additive="base">
                                        <p:cTn id="74" dur="750" fill="hold"/>
                                        <p:tgtEl>
                                          <p:spTgt spid="125"/>
                                        </p:tgtEl>
                                        <p:attrNameLst>
                                          <p:attrName>ppt_x</p:attrName>
                                        </p:attrNameLst>
                                      </p:cBhvr>
                                      <p:tavLst>
                                        <p:tav tm="0">
                                          <p:val>
                                            <p:strVal val="1+#ppt_w/2"/>
                                          </p:val>
                                        </p:tav>
                                        <p:tav tm="100000">
                                          <p:val>
                                            <p:strVal val="#ppt_x"/>
                                          </p:val>
                                        </p:tav>
                                      </p:tavLst>
                                    </p:anim>
                                    <p:anim calcmode="lin" valueType="num">
                                      <p:cBhvr additive="base">
                                        <p:cTn id="75" dur="750" fill="hold"/>
                                        <p:tgtEl>
                                          <p:spTgt spid="125"/>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1000"/>
                                  </p:stCondLst>
                                  <p:childTnLst>
                                    <p:set>
                                      <p:cBhvr>
                                        <p:cTn id="77" dur="1" fill="hold">
                                          <p:stCondLst>
                                            <p:cond delay="0"/>
                                          </p:stCondLst>
                                        </p:cTn>
                                        <p:tgtEl>
                                          <p:spTgt spid="131"/>
                                        </p:tgtEl>
                                        <p:attrNameLst>
                                          <p:attrName>style.visibility</p:attrName>
                                        </p:attrNameLst>
                                      </p:cBhvr>
                                      <p:to>
                                        <p:strVal val="visible"/>
                                      </p:to>
                                    </p:set>
                                    <p:anim calcmode="lin" valueType="num">
                                      <p:cBhvr additive="base">
                                        <p:cTn id="78" dur="750" fill="hold"/>
                                        <p:tgtEl>
                                          <p:spTgt spid="131"/>
                                        </p:tgtEl>
                                        <p:attrNameLst>
                                          <p:attrName>ppt_x</p:attrName>
                                        </p:attrNameLst>
                                      </p:cBhvr>
                                      <p:tavLst>
                                        <p:tav tm="0">
                                          <p:val>
                                            <p:strVal val="1+#ppt_w/2"/>
                                          </p:val>
                                        </p:tav>
                                        <p:tav tm="100000">
                                          <p:val>
                                            <p:strVal val="#ppt_x"/>
                                          </p:val>
                                        </p:tav>
                                      </p:tavLst>
                                    </p:anim>
                                    <p:anim calcmode="lin" valueType="num">
                                      <p:cBhvr additive="base">
                                        <p:cTn id="79" dur="750" fill="hold"/>
                                        <p:tgtEl>
                                          <p:spTgt spid="131"/>
                                        </p:tgtEl>
                                        <p:attrNameLst>
                                          <p:attrName>ppt_y</p:attrName>
                                        </p:attrNameLst>
                                      </p:cBhvr>
                                      <p:tavLst>
                                        <p:tav tm="0">
                                          <p:val>
                                            <p:strVal val="#ppt_y"/>
                                          </p:val>
                                        </p:tav>
                                        <p:tav tm="100000">
                                          <p:val>
                                            <p:strVal val="#ppt_y"/>
                                          </p:val>
                                        </p:tav>
                                      </p:tavLst>
                                    </p:anim>
                                  </p:childTnLst>
                                </p:cTn>
                              </p:par>
                              <p:par>
                                <p:cTn id="80" presetID="2" presetClass="entr" presetSubtype="2" decel="100000" fill="hold" nodeType="withEffect">
                                  <p:stCondLst>
                                    <p:cond delay="1200"/>
                                  </p:stCondLst>
                                  <p:childTnLst>
                                    <p:set>
                                      <p:cBhvr>
                                        <p:cTn id="81" dur="1" fill="hold">
                                          <p:stCondLst>
                                            <p:cond delay="0"/>
                                          </p:stCondLst>
                                        </p:cTn>
                                        <p:tgtEl>
                                          <p:spTgt spid="130"/>
                                        </p:tgtEl>
                                        <p:attrNameLst>
                                          <p:attrName>style.visibility</p:attrName>
                                        </p:attrNameLst>
                                      </p:cBhvr>
                                      <p:to>
                                        <p:strVal val="visible"/>
                                      </p:to>
                                    </p:set>
                                    <p:anim calcmode="lin" valueType="num">
                                      <p:cBhvr additive="base">
                                        <p:cTn id="82" dur="750" fill="hold"/>
                                        <p:tgtEl>
                                          <p:spTgt spid="130"/>
                                        </p:tgtEl>
                                        <p:attrNameLst>
                                          <p:attrName>ppt_x</p:attrName>
                                        </p:attrNameLst>
                                      </p:cBhvr>
                                      <p:tavLst>
                                        <p:tav tm="0">
                                          <p:val>
                                            <p:strVal val="1+#ppt_w/2"/>
                                          </p:val>
                                        </p:tav>
                                        <p:tav tm="100000">
                                          <p:val>
                                            <p:strVal val="#ppt_x"/>
                                          </p:val>
                                        </p:tav>
                                      </p:tavLst>
                                    </p:anim>
                                    <p:anim calcmode="lin" valueType="num">
                                      <p:cBhvr additive="base">
                                        <p:cTn id="83" dur="75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10"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500"/>
                            </p:stCondLst>
                            <p:childTnLst>
                              <p:par>
                                <p:cTn id="93" presetID="2" presetClass="entr" presetSubtype="2" decel="100000" fill="hold" nodeType="afterEffect">
                                  <p:stCondLst>
                                    <p:cond delay="0"/>
                                  </p:stCondLst>
                                  <p:childTnLst>
                                    <p:set>
                                      <p:cBhvr>
                                        <p:cTn id="94" dur="1" fill="hold">
                                          <p:stCondLst>
                                            <p:cond delay="0"/>
                                          </p:stCondLst>
                                        </p:cTn>
                                        <p:tgtEl>
                                          <p:spTgt spid="151"/>
                                        </p:tgtEl>
                                        <p:attrNameLst>
                                          <p:attrName>style.visibility</p:attrName>
                                        </p:attrNameLst>
                                      </p:cBhvr>
                                      <p:to>
                                        <p:strVal val="visible"/>
                                      </p:to>
                                    </p:set>
                                    <p:anim calcmode="lin" valueType="num">
                                      <p:cBhvr additive="base">
                                        <p:cTn id="95" dur="750" fill="hold"/>
                                        <p:tgtEl>
                                          <p:spTgt spid="151"/>
                                        </p:tgtEl>
                                        <p:attrNameLst>
                                          <p:attrName>ppt_x</p:attrName>
                                        </p:attrNameLst>
                                      </p:cBhvr>
                                      <p:tavLst>
                                        <p:tav tm="0">
                                          <p:val>
                                            <p:strVal val="1+#ppt_w/2"/>
                                          </p:val>
                                        </p:tav>
                                        <p:tav tm="100000">
                                          <p:val>
                                            <p:strVal val="#ppt_x"/>
                                          </p:val>
                                        </p:tav>
                                      </p:tavLst>
                                    </p:anim>
                                    <p:anim calcmode="lin" valueType="num">
                                      <p:cBhvr additive="base">
                                        <p:cTn id="96" dur="750" fill="hold"/>
                                        <p:tgtEl>
                                          <p:spTgt spid="151"/>
                                        </p:tgtEl>
                                        <p:attrNameLst>
                                          <p:attrName>ppt_y</p:attrName>
                                        </p:attrNameLst>
                                      </p:cBhvr>
                                      <p:tavLst>
                                        <p:tav tm="0">
                                          <p:val>
                                            <p:strVal val="#ppt_y"/>
                                          </p:val>
                                        </p:tav>
                                        <p:tav tm="100000">
                                          <p:val>
                                            <p:strVal val="#ppt_y"/>
                                          </p:val>
                                        </p:tav>
                                      </p:tavLst>
                                    </p:anim>
                                  </p:childTnLst>
                                </p:cTn>
                              </p:par>
                              <p:par>
                                <p:cTn id="97" presetID="2" presetClass="entr" presetSubtype="2" decel="100000" fill="hold" nodeType="withEffect">
                                  <p:stCondLst>
                                    <p:cond delay="200"/>
                                  </p:stCondLst>
                                  <p:childTnLst>
                                    <p:set>
                                      <p:cBhvr>
                                        <p:cTn id="98" dur="1" fill="hold">
                                          <p:stCondLst>
                                            <p:cond delay="0"/>
                                          </p:stCondLst>
                                        </p:cTn>
                                        <p:tgtEl>
                                          <p:spTgt spid="150"/>
                                        </p:tgtEl>
                                        <p:attrNameLst>
                                          <p:attrName>style.visibility</p:attrName>
                                        </p:attrNameLst>
                                      </p:cBhvr>
                                      <p:to>
                                        <p:strVal val="visible"/>
                                      </p:to>
                                    </p:set>
                                    <p:anim calcmode="lin" valueType="num">
                                      <p:cBhvr additive="base">
                                        <p:cTn id="99" dur="750" fill="hold"/>
                                        <p:tgtEl>
                                          <p:spTgt spid="150"/>
                                        </p:tgtEl>
                                        <p:attrNameLst>
                                          <p:attrName>ppt_x</p:attrName>
                                        </p:attrNameLst>
                                      </p:cBhvr>
                                      <p:tavLst>
                                        <p:tav tm="0">
                                          <p:val>
                                            <p:strVal val="1+#ppt_w/2"/>
                                          </p:val>
                                        </p:tav>
                                        <p:tav tm="100000">
                                          <p:val>
                                            <p:strVal val="#ppt_x"/>
                                          </p:val>
                                        </p:tav>
                                      </p:tavLst>
                                    </p:anim>
                                    <p:anim calcmode="lin" valueType="num">
                                      <p:cBhvr additive="base">
                                        <p:cTn id="100" dur="750" fill="hold"/>
                                        <p:tgtEl>
                                          <p:spTgt spid="150"/>
                                        </p:tgtEl>
                                        <p:attrNameLst>
                                          <p:attrName>ppt_y</p:attrName>
                                        </p:attrNameLst>
                                      </p:cBhvr>
                                      <p:tavLst>
                                        <p:tav tm="0">
                                          <p:val>
                                            <p:strVal val="#ppt_y"/>
                                          </p:val>
                                        </p:tav>
                                        <p:tav tm="100000">
                                          <p:val>
                                            <p:strVal val="#ppt_y"/>
                                          </p:val>
                                        </p:tav>
                                      </p:tavLst>
                                    </p:anim>
                                  </p:childTnLst>
                                </p:cTn>
                              </p:par>
                              <p:par>
                                <p:cTn id="101" presetID="2" presetClass="entr" presetSubtype="2" decel="100000" fill="hold" nodeType="withEffect">
                                  <p:stCondLst>
                                    <p:cond delay="400"/>
                                  </p:stCondLst>
                                  <p:childTnLst>
                                    <p:set>
                                      <p:cBhvr>
                                        <p:cTn id="102" dur="1" fill="hold">
                                          <p:stCondLst>
                                            <p:cond delay="0"/>
                                          </p:stCondLst>
                                        </p:cTn>
                                        <p:tgtEl>
                                          <p:spTgt spid="149"/>
                                        </p:tgtEl>
                                        <p:attrNameLst>
                                          <p:attrName>style.visibility</p:attrName>
                                        </p:attrNameLst>
                                      </p:cBhvr>
                                      <p:to>
                                        <p:strVal val="visible"/>
                                      </p:to>
                                    </p:set>
                                    <p:anim calcmode="lin" valueType="num">
                                      <p:cBhvr additive="base">
                                        <p:cTn id="103" dur="750" fill="hold"/>
                                        <p:tgtEl>
                                          <p:spTgt spid="149"/>
                                        </p:tgtEl>
                                        <p:attrNameLst>
                                          <p:attrName>ppt_x</p:attrName>
                                        </p:attrNameLst>
                                      </p:cBhvr>
                                      <p:tavLst>
                                        <p:tav tm="0">
                                          <p:val>
                                            <p:strVal val="1+#ppt_w/2"/>
                                          </p:val>
                                        </p:tav>
                                        <p:tav tm="100000">
                                          <p:val>
                                            <p:strVal val="#ppt_x"/>
                                          </p:val>
                                        </p:tav>
                                      </p:tavLst>
                                    </p:anim>
                                    <p:anim calcmode="lin" valueType="num">
                                      <p:cBhvr additive="base">
                                        <p:cTn id="104" dur="750" fill="hold"/>
                                        <p:tgtEl>
                                          <p:spTgt spid="149"/>
                                        </p:tgtEl>
                                        <p:attrNameLst>
                                          <p:attrName>ppt_y</p:attrName>
                                        </p:attrNameLst>
                                      </p:cBhvr>
                                      <p:tavLst>
                                        <p:tav tm="0">
                                          <p:val>
                                            <p:strVal val="#ppt_y"/>
                                          </p:val>
                                        </p:tav>
                                        <p:tav tm="100000">
                                          <p:val>
                                            <p:strVal val="#ppt_y"/>
                                          </p:val>
                                        </p:tav>
                                      </p:tavLst>
                                    </p:anim>
                                  </p:childTnLst>
                                </p:cTn>
                              </p:par>
                              <p:par>
                                <p:cTn id="105" presetID="2" presetClass="entr" presetSubtype="2" decel="100000" fill="hold" nodeType="withEffect">
                                  <p:stCondLst>
                                    <p:cond delay="600"/>
                                  </p:stCondLst>
                                  <p:childTnLst>
                                    <p:set>
                                      <p:cBhvr>
                                        <p:cTn id="106" dur="1" fill="hold">
                                          <p:stCondLst>
                                            <p:cond delay="0"/>
                                          </p:stCondLst>
                                        </p:cTn>
                                        <p:tgtEl>
                                          <p:spTgt spid="148"/>
                                        </p:tgtEl>
                                        <p:attrNameLst>
                                          <p:attrName>style.visibility</p:attrName>
                                        </p:attrNameLst>
                                      </p:cBhvr>
                                      <p:to>
                                        <p:strVal val="visible"/>
                                      </p:to>
                                    </p:set>
                                    <p:anim calcmode="lin" valueType="num">
                                      <p:cBhvr additive="base">
                                        <p:cTn id="107" dur="750" fill="hold"/>
                                        <p:tgtEl>
                                          <p:spTgt spid="148"/>
                                        </p:tgtEl>
                                        <p:attrNameLst>
                                          <p:attrName>ppt_x</p:attrName>
                                        </p:attrNameLst>
                                      </p:cBhvr>
                                      <p:tavLst>
                                        <p:tav tm="0">
                                          <p:val>
                                            <p:strVal val="1+#ppt_w/2"/>
                                          </p:val>
                                        </p:tav>
                                        <p:tav tm="100000">
                                          <p:val>
                                            <p:strVal val="#ppt_x"/>
                                          </p:val>
                                        </p:tav>
                                      </p:tavLst>
                                    </p:anim>
                                    <p:anim calcmode="lin" valueType="num">
                                      <p:cBhvr additive="base">
                                        <p:cTn id="108" dur="750" fill="hold"/>
                                        <p:tgtEl>
                                          <p:spTgt spid="148"/>
                                        </p:tgtEl>
                                        <p:attrNameLst>
                                          <p:attrName>ppt_y</p:attrName>
                                        </p:attrNameLst>
                                      </p:cBhvr>
                                      <p:tavLst>
                                        <p:tav tm="0">
                                          <p:val>
                                            <p:strVal val="#ppt_y"/>
                                          </p:val>
                                        </p:tav>
                                        <p:tav tm="100000">
                                          <p:val>
                                            <p:strVal val="#ppt_y"/>
                                          </p:val>
                                        </p:tav>
                                      </p:tavLst>
                                    </p:anim>
                                  </p:childTnLst>
                                </p:cTn>
                              </p:par>
                            </p:childTnLst>
                          </p:cTn>
                        </p:par>
                        <p:par>
                          <p:cTn id="109" fill="hold">
                            <p:stCondLst>
                              <p:cond delay="185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par>
                                <p:cTn id="113" presetID="2" presetClass="entr" presetSubtype="2"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1+#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additive="base">
                                        <p:cTn id="123" dur="500" fill="hold"/>
                                        <p:tgtEl>
                                          <p:spTgt spid="54"/>
                                        </p:tgtEl>
                                        <p:attrNameLst>
                                          <p:attrName>ppt_x</p:attrName>
                                        </p:attrNameLst>
                                      </p:cBhvr>
                                      <p:tavLst>
                                        <p:tav tm="0">
                                          <p:val>
                                            <p:strVal val="1+#ppt_w/2"/>
                                          </p:val>
                                        </p:tav>
                                        <p:tav tm="100000">
                                          <p:val>
                                            <p:strVal val="#ppt_x"/>
                                          </p:val>
                                        </p:tav>
                                      </p:tavLst>
                                    </p:anim>
                                    <p:anim calcmode="lin" valueType="num">
                                      <p:cBhvr additive="base">
                                        <p:cTn id="124" dur="500" fill="hold"/>
                                        <p:tgtEl>
                                          <p:spTgt spid="54"/>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additive="base">
                                        <p:cTn id="127" dur="500" fill="hold"/>
                                        <p:tgtEl>
                                          <p:spTgt spid="64"/>
                                        </p:tgtEl>
                                        <p:attrNameLst>
                                          <p:attrName>ppt_x</p:attrName>
                                        </p:attrNameLst>
                                      </p:cBhvr>
                                      <p:tavLst>
                                        <p:tav tm="0">
                                          <p:val>
                                            <p:strVal val="1+#ppt_w/2"/>
                                          </p:val>
                                        </p:tav>
                                        <p:tav tm="100000">
                                          <p:val>
                                            <p:strVal val="#ppt_x"/>
                                          </p:val>
                                        </p:tav>
                                      </p:tavLst>
                                    </p:anim>
                                    <p:anim calcmode="lin" valueType="num">
                                      <p:cBhvr additive="base">
                                        <p:cTn id="128" dur="500" fill="hold"/>
                                        <p:tgtEl>
                                          <p:spTgt spid="64"/>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anim calcmode="lin" valueType="num">
                                      <p:cBhvr additive="base">
                                        <p:cTn id="131" dur="500" fill="hold"/>
                                        <p:tgtEl>
                                          <p:spTgt spid="65"/>
                                        </p:tgtEl>
                                        <p:attrNameLst>
                                          <p:attrName>ppt_x</p:attrName>
                                        </p:attrNameLst>
                                      </p:cBhvr>
                                      <p:tavLst>
                                        <p:tav tm="0">
                                          <p:val>
                                            <p:strVal val="1+#ppt_w/2"/>
                                          </p:val>
                                        </p:tav>
                                        <p:tav tm="100000">
                                          <p:val>
                                            <p:strVal val="#ppt_x"/>
                                          </p:val>
                                        </p:tav>
                                      </p:tavLst>
                                    </p:anim>
                                    <p:anim calcmode="lin" valueType="num">
                                      <p:cBhvr additive="base">
                                        <p:cTn id="132" dur="500" fill="hold"/>
                                        <p:tgtEl>
                                          <p:spTgt spid="65"/>
                                        </p:tgtEl>
                                        <p:attrNameLst>
                                          <p:attrName>ppt_y</p:attrName>
                                        </p:attrNameLst>
                                      </p:cBhvr>
                                      <p:tavLst>
                                        <p:tav tm="0">
                                          <p:val>
                                            <p:strVal val="#ppt_y"/>
                                          </p:val>
                                        </p:tav>
                                        <p:tav tm="100000">
                                          <p:val>
                                            <p:strVal val="#ppt_y"/>
                                          </p:val>
                                        </p:tav>
                                      </p:tavLst>
                                    </p:anim>
                                  </p:childTnLst>
                                </p:cTn>
                              </p:par>
                              <p:par>
                                <p:cTn id="133" presetID="2" presetClass="entr" presetSubtype="2"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500" fill="hold"/>
                                        <p:tgtEl>
                                          <p:spTgt spid="66"/>
                                        </p:tgtEl>
                                        <p:attrNameLst>
                                          <p:attrName>ppt_x</p:attrName>
                                        </p:attrNameLst>
                                      </p:cBhvr>
                                      <p:tavLst>
                                        <p:tav tm="0">
                                          <p:val>
                                            <p:strVal val="1+#ppt_w/2"/>
                                          </p:val>
                                        </p:tav>
                                        <p:tav tm="100000">
                                          <p:val>
                                            <p:strVal val="#ppt_x"/>
                                          </p:val>
                                        </p:tav>
                                      </p:tavLst>
                                    </p:anim>
                                    <p:anim calcmode="lin" valueType="num">
                                      <p:cBhvr additive="base">
                                        <p:cTn id="136" dur="500" fill="hold"/>
                                        <p:tgtEl>
                                          <p:spTgt spid="66"/>
                                        </p:tgtEl>
                                        <p:attrNameLst>
                                          <p:attrName>ppt_y</p:attrName>
                                        </p:attrNameLst>
                                      </p:cBhvr>
                                      <p:tavLst>
                                        <p:tav tm="0">
                                          <p:val>
                                            <p:strVal val="#ppt_y"/>
                                          </p:val>
                                        </p:tav>
                                        <p:tav tm="100000">
                                          <p:val>
                                            <p:strVal val="#ppt_y"/>
                                          </p:val>
                                        </p:tav>
                                      </p:tavLst>
                                    </p:anim>
                                  </p:childTnLst>
                                </p:cTn>
                              </p:par>
                              <p:par>
                                <p:cTn id="137" presetID="2" presetClass="entr" presetSubtype="2" fill="hold" grpId="0" nodeType="withEffect">
                                  <p:stCondLst>
                                    <p:cond delay="0"/>
                                  </p:stCondLst>
                                  <p:childTnLst>
                                    <p:set>
                                      <p:cBhvr>
                                        <p:cTn id="138" dur="1" fill="hold">
                                          <p:stCondLst>
                                            <p:cond delay="0"/>
                                          </p:stCondLst>
                                        </p:cTn>
                                        <p:tgtEl>
                                          <p:spTgt spid="67"/>
                                        </p:tgtEl>
                                        <p:attrNameLst>
                                          <p:attrName>style.visibility</p:attrName>
                                        </p:attrNameLst>
                                      </p:cBhvr>
                                      <p:to>
                                        <p:strVal val="visible"/>
                                      </p:to>
                                    </p:set>
                                    <p:anim calcmode="lin" valueType="num">
                                      <p:cBhvr additive="base">
                                        <p:cTn id="139" dur="500" fill="hold"/>
                                        <p:tgtEl>
                                          <p:spTgt spid="67"/>
                                        </p:tgtEl>
                                        <p:attrNameLst>
                                          <p:attrName>ppt_x</p:attrName>
                                        </p:attrNameLst>
                                      </p:cBhvr>
                                      <p:tavLst>
                                        <p:tav tm="0">
                                          <p:val>
                                            <p:strVal val="1+#ppt_w/2"/>
                                          </p:val>
                                        </p:tav>
                                        <p:tav tm="100000">
                                          <p:val>
                                            <p:strVal val="#ppt_x"/>
                                          </p:val>
                                        </p:tav>
                                      </p:tavLst>
                                    </p:anim>
                                    <p:anim calcmode="lin" valueType="num">
                                      <p:cBhvr additive="base">
                                        <p:cTn id="140" dur="500" fill="hold"/>
                                        <p:tgtEl>
                                          <p:spTgt spid="67"/>
                                        </p:tgtEl>
                                        <p:attrNameLst>
                                          <p:attrName>ppt_y</p:attrName>
                                        </p:attrNameLst>
                                      </p:cBhvr>
                                      <p:tavLst>
                                        <p:tav tm="0">
                                          <p:val>
                                            <p:strVal val="#ppt_y"/>
                                          </p:val>
                                        </p:tav>
                                        <p:tav tm="100000">
                                          <p:val>
                                            <p:strVal val="#ppt_y"/>
                                          </p:val>
                                        </p:tav>
                                      </p:tavLst>
                                    </p:anim>
                                  </p:childTnLst>
                                </p:cTn>
                              </p:par>
                              <p:par>
                                <p:cTn id="141" presetID="2" presetClass="entr" presetSubtype="2"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anim calcmode="lin" valueType="num">
                                      <p:cBhvr additive="base">
                                        <p:cTn id="143" dur="500" fill="hold"/>
                                        <p:tgtEl>
                                          <p:spTgt spid="68"/>
                                        </p:tgtEl>
                                        <p:attrNameLst>
                                          <p:attrName>ppt_x</p:attrName>
                                        </p:attrNameLst>
                                      </p:cBhvr>
                                      <p:tavLst>
                                        <p:tav tm="0">
                                          <p:val>
                                            <p:strVal val="1+#ppt_w/2"/>
                                          </p:val>
                                        </p:tav>
                                        <p:tav tm="100000">
                                          <p:val>
                                            <p:strVal val="#ppt_x"/>
                                          </p:val>
                                        </p:tav>
                                      </p:tavLst>
                                    </p:anim>
                                    <p:anim calcmode="lin" valueType="num">
                                      <p:cBhvr additive="base">
                                        <p:cTn id="144"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6" grpId="0" animBg="1"/>
      <p:bldP spid="77" grpId="0" animBg="1"/>
      <p:bldP spid="49" grpId="0" animBg="1"/>
      <p:bldP spid="51" grpId="0"/>
      <p:bldP spid="52" grpId="0" animBg="1"/>
      <p:bldP spid="54" grpId="0"/>
      <p:bldP spid="64" grpId="0" animBg="1"/>
      <p:bldP spid="65" grpId="0"/>
      <p:bldP spid="66" grpId="0" animBg="1"/>
      <p:bldP spid="67" grpId="0"/>
      <p:bldP spid="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15A3E-A333-4787-902F-A0466DFC2960}"/>
              </a:ext>
            </a:extLst>
          </p:cNvPr>
          <p:cNvSpPr>
            <a:spLocks noGrp="1"/>
          </p:cNvSpPr>
          <p:nvPr>
            <p:ph type="title"/>
          </p:nvPr>
        </p:nvSpPr>
        <p:spPr>
          <a:xfrm>
            <a:off x="588263" y="457200"/>
            <a:ext cx="11018520" cy="553998"/>
          </a:xfrm>
        </p:spPr>
        <p:txBody>
          <a:bodyPr/>
          <a:lstStyle/>
          <a:p>
            <a:r>
              <a:rPr lang="en-US"/>
              <a:t>App scenarios across industries and horizontals…</a:t>
            </a:r>
          </a:p>
        </p:txBody>
      </p:sp>
      <p:sp>
        <p:nvSpPr>
          <p:cNvPr id="53" name="Rectangle 52">
            <a:extLst>
              <a:ext uri="{FF2B5EF4-FFF2-40B4-BE49-F238E27FC236}">
                <a16:creationId xmlns:a16="http://schemas.microsoft.com/office/drawing/2014/main" id="{FD55FD4A-1F3D-4048-BF1D-47AD641E5DED}"/>
              </a:ext>
              <a:ext uri="{C183D7F6-B498-43B3-948B-1728B52AA6E4}">
                <adec:decorative xmlns:adec="http://schemas.microsoft.com/office/drawing/2017/decorative" val="1"/>
              </a:ext>
            </a:extLst>
          </p:cNvPr>
          <p:cNvSpPr/>
          <p:nvPr/>
        </p:nvSpPr>
        <p:spPr bwMode="auto">
          <a:xfrm>
            <a:off x="419100" y="1502578"/>
            <a:ext cx="11353800" cy="2703948"/>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Rectangle: Rounded Corners 53">
            <a:extLst>
              <a:ext uri="{FF2B5EF4-FFF2-40B4-BE49-F238E27FC236}">
                <a16:creationId xmlns:a16="http://schemas.microsoft.com/office/drawing/2014/main" id="{7303F426-1F3C-4F66-BBB9-8E17A492AC71}"/>
              </a:ext>
            </a:extLst>
          </p:cNvPr>
          <p:cNvSpPr/>
          <p:nvPr/>
        </p:nvSpPr>
        <p:spPr bwMode="auto">
          <a:xfrm>
            <a:off x="626864" y="1327777"/>
            <a:ext cx="1645920" cy="338328"/>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4B53BC"/>
                </a:solidFill>
                <a:effectLst/>
                <a:uLnTx/>
                <a:uFillTx/>
                <a:latin typeface="Segoe UI Light" panose="020B0502040204020203" pitchFamily="34" charset="0"/>
                <a:ea typeface="+mn-ea"/>
                <a:cs typeface="Segoe UI Light" panose="020B0502040204020203" pitchFamily="34" charset="0"/>
              </a:rPr>
              <a:t>Industry vertical</a:t>
            </a:r>
          </a:p>
        </p:txBody>
      </p:sp>
      <p:grpSp>
        <p:nvGrpSpPr>
          <p:cNvPr id="91" name="Group 90" descr="Airplane icon">
            <a:extLst>
              <a:ext uri="{FF2B5EF4-FFF2-40B4-BE49-F238E27FC236}">
                <a16:creationId xmlns:a16="http://schemas.microsoft.com/office/drawing/2014/main" id="{D802496C-5927-451B-BAFB-CDF37B091789}"/>
              </a:ext>
            </a:extLst>
          </p:cNvPr>
          <p:cNvGrpSpPr/>
          <p:nvPr/>
        </p:nvGrpSpPr>
        <p:grpSpPr>
          <a:xfrm>
            <a:off x="702553" y="1899556"/>
            <a:ext cx="365760" cy="365760"/>
            <a:chOff x="626864" y="1817158"/>
            <a:chExt cx="457200" cy="457200"/>
          </a:xfrm>
        </p:grpSpPr>
        <p:sp>
          <p:nvSpPr>
            <p:cNvPr id="30" name="Oval 29">
              <a:extLst>
                <a:ext uri="{FF2B5EF4-FFF2-40B4-BE49-F238E27FC236}">
                  <a16:creationId xmlns:a16="http://schemas.microsoft.com/office/drawing/2014/main" id="{5C94FDBB-E866-48D8-855A-EC1CED5DC4A6}"/>
                </a:ext>
              </a:extLst>
            </p:cNvPr>
            <p:cNvSpPr/>
            <p:nvPr/>
          </p:nvSpPr>
          <p:spPr bwMode="auto">
            <a:xfrm>
              <a:off x="626864"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2" name="Airplane_E709" title="Icon of an airplane">
              <a:extLst>
                <a:ext uri="{FF2B5EF4-FFF2-40B4-BE49-F238E27FC236}">
                  <a16:creationId xmlns:a16="http://schemas.microsoft.com/office/drawing/2014/main" id="{EF5EF2D5-A65E-4287-9601-CA7325F9A4F7}"/>
                </a:ext>
              </a:extLst>
            </p:cNvPr>
            <p:cNvSpPr>
              <a:spLocks noChangeAspect="1"/>
            </p:cNvSpPr>
            <p:nvPr/>
          </p:nvSpPr>
          <p:spPr bwMode="auto">
            <a:xfrm>
              <a:off x="762888" y="1930899"/>
              <a:ext cx="226717" cy="22971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solidFill>
              <a:srgbClr val="FFFFFF"/>
            </a:solidFill>
            <a:ln w="12700" cap="sq">
              <a:solidFill>
                <a:srgbClr val="5556B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1" name="TextBox 20">
            <a:extLst>
              <a:ext uri="{FF2B5EF4-FFF2-40B4-BE49-F238E27FC236}">
                <a16:creationId xmlns:a16="http://schemas.microsoft.com/office/drawing/2014/main" id="{C7D42D85-95E8-40E9-99C5-46B6FD527287}"/>
              </a:ext>
            </a:extLst>
          </p:cNvPr>
          <p:cNvSpPr txBox="1"/>
          <p:nvPr/>
        </p:nvSpPr>
        <p:spPr>
          <a:xfrm>
            <a:off x="1218468"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Airlines, transportation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Flight/route crew communication hub</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Local crew shift management</a:t>
            </a:r>
          </a:p>
        </p:txBody>
      </p:sp>
      <p:grpSp>
        <p:nvGrpSpPr>
          <p:cNvPr id="92" name="Group 91" descr="Folder icon">
            <a:extLst>
              <a:ext uri="{FF2B5EF4-FFF2-40B4-BE49-F238E27FC236}">
                <a16:creationId xmlns:a16="http://schemas.microsoft.com/office/drawing/2014/main" id="{B7B59998-906B-4D6C-B552-65E3D8DF4225}"/>
              </a:ext>
            </a:extLst>
          </p:cNvPr>
          <p:cNvGrpSpPr/>
          <p:nvPr/>
        </p:nvGrpSpPr>
        <p:grpSpPr>
          <a:xfrm>
            <a:off x="626864" y="2690825"/>
            <a:ext cx="365760" cy="365760"/>
            <a:chOff x="626864" y="2613570"/>
            <a:chExt cx="457200" cy="457200"/>
          </a:xfrm>
        </p:grpSpPr>
        <p:sp>
          <p:nvSpPr>
            <p:cNvPr id="33" name="Oval 32">
              <a:extLst>
                <a:ext uri="{FF2B5EF4-FFF2-40B4-BE49-F238E27FC236}">
                  <a16:creationId xmlns:a16="http://schemas.microsoft.com/office/drawing/2014/main" id="{91E55BC4-6C95-4ECE-8A53-451E1394CA9D}"/>
                </a:ext>
              </a:extLst>
            </p:cNvPr>
            <p:cNvSpPr/>
            <p:nvPr/>
          </p:nvSpPr>
          <p:spPr bwMode="auto">
            <a:xfrm>
              <a:off x="626864"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8" name="FolderHorizontal_F12B" title="Icon of a folder">
              <a:extLst>
                <a:ext uri="{FF2B5EF4-FFF2-40B4-BE49-F238E27FC236}">
                  <a16:creationId xmlns:a16="http://schemas.microsoft.com/office/drawing/2014/main" id="{4D636872-EB4C-4ACA-8AA0-4790F8247301}"/>
                </a:ext>
              </a:extLst>
            </p:cNvPr>
            <p:cNvSpPr>
              <a:spLocks noChangeAspect="1" noEditPoints="1"/>
            </p:cNvSpPr>
            <p:nvPr/>
          </p:nvSpPr>
          <p:spPr bwMode="auto">
            <a:xfrm>
              <a:off x="746933" y="2762529"/>
              <a:ext cx="217062" cy="159282"/>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0" name="TextBox 59">
            <a:extLst>
              <a:ext uri="{FF2B5EF4-FFF2-40B4-BE49-F238E27FC236}">
                <a16:creationId xmlns:a16="http://schemas.microsoft.com/office/drawing/2014/main" id="{94D76FCA-EC5E-430D-9D8A-8F98B8DAF64C}"/>
              </a:ext>
            </a:extLst>
          </p:cNvPr>
          <p:cNvSpPr txBox="1"/>
          <p:nvPr/>
        </p:nvSpPr>
        <p:spPr>
          <a:xfrm>
            <a:off x="1218468"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Financial services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Proposal Manager for commercial banking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Content sharing with compliance</a:t>
            </a:r>
          </a:p>
        </p:txBody>
      </p:sp>
      <p:grpSp>
        <p:nvGrpSpPr>
          <p:cNvPr id="93" name="Group 92" descr="Shopping bag icon">
            <a:extLst>
              <a:ext uri="{FF2B5EF4-FFF2-40B4-BE49-F238E27FC236}">
                <a16:creationId xmlns:a16="http://schemas.microsoft.com/office/drawing/2014/main" id="{EFB301AD-F8B1-412A-B81C-17AB642DFB81}"/>
              </a:ext>
            </a:extLst>
          </p:cNvPr>
          <p:cNvGrpSpPr/>
          <p:nvPr/>
        </p:nvGrpSpPr>
        <p:grpSpPr>
          <a:xfrm>
            <a:off x="626864" y="3471411"/>
            <a:ext cx="365760" cy="365760"/>
            <a:chOff x="626864" y="3385055"/>
            <a:chExt cx="457200" cy="457200"/>
          </a:xfrm>
        </p:grpSpPr>
        <p:sp>
          <p:nvSpPr>
            <p:cNvPr id="34" name="Oval 33">
              <a:extLst>
                <a:ext uri="{FF2B5EF4-FFF2-40B4-BE49-F238E27FC236}">
                  <a16:creationId xmlns:a16="http://schemas.microsoft.com/office/drawing/2014/main" id="{0ADBEC09-55EE-4A53-80B4-7E227560D7EB}"/>
                </a:ext>
              </a:extLst>
            </p:cNvPr>
            <p:cNvSpPr/>
            <p:nvPr/>
          </p:nvSpPr>
          <p:spPr bwMode="auto">
            <a:xfrm>
              <a:off x="626864"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4" name="bag" title="Icon of a handbag">
              <a:extLst>
                <a:ext uri="{FF2B5EF4-FFF2-40B4-BE49-F238E27FC236}">
                  <a16:creationId xmlns:a16="http://schemas.microsoft.com/office/drawing/2014/main" id="{54243A15-EB2F-4260-B8B9-518E640563A7}"/>
                </a:ext>
              </a:extLst>
            </p:cNvPr>
            <p:cNvSpPr>
              <a:spLocks noChangeAspect="1" noEditPoints="1"/>
            </p:cNvSpPr>
            <p:nvPr/>
          </p:nvSpPr>
          <p:spPr bwMode="auto">
            <a:xfrm>
              <a:off x="760853" y="3496108"/>
              <a:ext cx="189222" cy="235094"/>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1" name="TextBox 60">
            <a:extLst>
              <a:ext uri="{FF2B5EF4-FFF2-40B4-BE49-F238E27FC236}">
                <a16:creationId xmlns:a16="http://schemas.microsoft.com/office/drawing/2014/main" id="{0B4DBC0F-D4BD-4E0B-81C6-DCE13B5EAC10}"/>
              </a:ext>
            </a:extLst>
          </p:cNvPr>
          <p:cNvSpPr txBox="1"/>
          <p:nvPr/>
        </p:nvSpPr>
        <p:spPr>
          <a:xfrm>
            <a:off x="1218468"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Retail and consumer goods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Supply chain real-time collaboration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Shift, pricing, and inventory management</a:t>
            </a:r>
          </a:p>
        </p:txBody>
      </p:sp>
      <p:grpSp>
        <p:nvGrpSpPr>
          <p:cNvPr id="94" name="Group 93" descr="Oil derrick icon">
            <a:extLst>
              <a:ext uri="{FF2B5EF4-FFF2-40B4-BE49-F238E27FC236}">
                <a16:creationId xmlns:a16="http://schemas.microsoft.com/office/drawing/2014/main" id="{643B969A-EC1E-4F1E-B10D-A874F134720B}"/>
              </a:ext>
            </a:extLst>
          </p:cNvPr>
          <p:cNvGrpSpPr/>
          <p:nvPr/>
        </p:nvGrpSpPr>
        <p:grpSpPr>
          <a:xfrm>
            <a:off x="4522495" y="1910238"/>
            <a:ext cx="365760" cy="365760"/>
            <a:chOff x="4522495" y="1817158"/>
            <a:chExt cx="457200" cy="457200"/>
          </a:xfrm>
        </p:grpSpPr>
        <p:sp>
          <p:nvSpPr>
            <p:cNvPr id="36" name="Oval 35">
              <a:extLst>
                <a:ext uri="{FF2B5EF4-FFF2-40B4-BE49-F238E27FC236}">
                  <a16:creationId xmlns:a16="http://schemas.microsoft.com/office/drawing/2014/main" id="{835F5A9F-49A3-42ED-A115-3FAABAE64DCD}"/>
                </a:ext>
              </a:extLst>
            </p:cNvPr>
            <p:cNvSpPr/>
            <p:nvPr/>
          </p:nvSpPr>
          <p:spPr bwMode="auto">
            <a:xfrm>
              <a:off x="4522495"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5" name="Steam_engine" title="Icon of a steam engine train">
              <a:extLst>
                <a:ext uri="{FF2B5EF4-FFF2-40B4-BE49-F238E27FC236}">
                  <a16:creationId xmlns:a16="http://schemas.microsoft.com/office/drawing/2014/main" id="{8A69AA40-21BA-4EA4-B6AF-47E3E4787F54}"/>
                </a:ext>
              </a:extLst>
            </p:cNvPr>
            <p:cNvSpPr>
              <a:spLocks noChangeAspect="1" noEditPoints="1"/>
            </p:cNvSpPr>
            <p:nvPr/>
          </p:nvSpPr>
          <p:spPr bwMode="auto">
            <a:xfrm>
              <a:off x="4678681" y="1917878"/>
              <a:ext cx="144828" cy="255760"/>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2" name="TextBox 61">
            <a:extLst>
              <a:ext uri="{FF2B5EF4-FFF2-40B4-BE49-F238E27FC236}">
                <a16:creationId xmlns:a16="http://schemas.microsoft.com/office/drawing/2014/main" id="{BCB0CE44-A262-4165-A994-0FAF7DC3ACBE}"/>
              </a:ext>
            </a:extLst>
          </p:cNvPr>
          <p:cNvSpPr txBox="1"/>
          <p:nvPr/>
        </p:nvSpPr>
        <p:spPr>
          <a:xfrm>
            <a:off x="5114097"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Mining, oil, and gas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New location development </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Daily quality monitoring and analysis</a:t>
            </a:r>
          </a:p>
        </p:txBody>
      </p:sp>
      <p:grpSp>
        <p:nvGrpSpPr>
          <p:cNvPr id="96" name="Group 95" descr="Government building icon">
            <a:extLst>
              <a:ext uri="{FF2B5EF4-FFF2-40B4-BE49-F238E27FC236}">
                <a16:creationId xmlns:a16="http://schemas.microsoft.com/office/drawing/2014/main" id="{66A3F879-D23F-44CA-B973-2BFFEC7C09CB}"/>
              </a:ext>
            </a:extLst>
          </p:cNvPr>
          <p:cNvGrpSpPr/>
          <p:nvPr/>
        </p:nvGrpSpPr>
        <p:grpSpPr>
          <a:xfrm>
            <a:off x="4522495" y="2690825"/>
            <a:ext cx="365760" cy="365760"/>
            <a:chOff x="4522495" y="2613570"/>
            <a:chExt cx="457200" cy="457200"/>
          </a:xfrm>
        </p:grpSpPr>
        <p:sp>
          <p:nvSpPr>
            <p:cNvPr id="37" name="Oval 36">
              <a:extLst>
                <a:ext uri="{FF2B5EF4-FFF2-40B4-BE49-F238E27FC236}">
                  <a16:creationId xmlns:a16="http://schemas.microsoft.com/office/drawing/2014/main" id="{4441ED4F-E61D-4C32-8F23-6C51D83A6F7D}"/>
                </a:ext>
              </a:extLst>
            </p:cNvPr>
            <p:cNvSpPr/>
            <p:nvPr/>
          </p:nvSpPr>
          <p:spPr bwMode="auto">
            <a:xfrm>
              <a:off x="4522495"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6" name="building_9" title="Icon of a building with columns in a row and a triangular top and a flag atop it">
              <a:extLst>
                <a:ext uri="{FF2B5EF4-FFF2-40B4-BE49-F238E27FC236}">
                  <a16:creationId xmlns:a16="http://schemas.microsoft.com/office/drawing/2014/main" id="{07F594C2-AB94-4D68-BC27-53A38D71ADD5}"/>
                </a:ext>
              </a:extLst>
            </p:cNvPr>
            <p:cNvSpPr>
              <a:spLocks noChangeAspect="1" noEditPoints="1"/>
            </p:cNvSpPr>
            <p:nvPr/>
          </p:nvSpPr>
          <p:spPr bwMode="auto">
            <a:xfrm>
              <a:off x="4633631" y="2718980"/>
              <a:ext cx="234928" cy="23950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3" name="TextBox 62">
            <a:extLst>
              <a:ext uri="{FF2B5EF4-FFF2-40B4-BE49-F238E27FC236}">
                <a16:creationId xmlns:a16="http://schemas.microsoft.com/office/drawing/2014/main" id="{B9FC8652-6F41-4F1C-AAF1-56DC2B3BEAC2}"/>
              </a:ext>
            </a:extLst>
          </p:cNvPr>
          <p:cNvSpPr txBox="1"/>
          <p:nvPr/>
        </p:nvSpPr>
        <p:spPr>
          <a:xfrm>
            <a:off x="5114097"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Government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Emergency/disaster response and recovery</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Citizen service: permitting and licensing</a:t>
            </a:r>
          </a:p>
        </p:txBody>
      </p:sp>
      <p:grpSp>
        <p:nvGrpSpPr>
          <p:cNvPr id="95" name="Group 94" descr="Icon of heart with cardiogram">
            <a:extLst>
              <a:ext uri="{FF2B5EF4-FFF2-40B4-BE49-F238E27FC236}">
                <a16:creationId xmlns:a16="http://schemas.microsoft.com/office/drawing/2014/main" id="{8E510AF9-F9B3-4B50-9B5C-B4444724A620}"/>
              </a:ext>
            </a:extLst>
          </p:cNvPr>
          <p:cNvGrpSpPr/>
          <p:nvPr/>
        </p:nvGrpSpPr>
        <p:grpSpPr>
          <a:xfrm>
            <a:off x="4522495" y="3471411"/>
            <a:ext cx="365760" cy="365760"/>
            <a:chOff x="4522495" y="3385055"/>
            <a:chExt cx="457200" cy="457200"/>
          </a:xfrm>
        </p:grpSpPr>
        <p:sp>
          <p:nvSpPr>
            <p:cNvPr id="40" name="Oval 39">
              <a:extLst>
                <a:ext uri="{FF2B5EF4-FFF2-40B4-BE49-F238E27FC236}">
                  <a16:creationId xmlns:a16="http://schemas.microsoft.com/office/drawing/2014/main" id="{4326A8BD-B636-49A6-BA0E-465107E2F299}"/>
                </a:ext>
              </a:extLst>
            </p:cNvPr>
            <p:cNvSpPr/>
            <p:nvPr/>
          </p:nvSpPr>
          <p:spPr bwMode="auto">
            <a:xfrm>
              <a:off x="4522495"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7" name="Freeform 9" title="Icon of a heart with a heartbeat monitor line through the middle">
              <a:extLst>
                <a:ext uri="{FF2B5EF4-FFF2-40B4-BE49-F238E27FC236}">
                  <a16:creationId xmlns:a16="http://schemas.microsoft.com/office/drawing/2014/main" id="{2C292DA6-68EE-4954-A718-C3DDC0DAB367}"/>
                </a:ext>
              </a:extLst>
            </p:cNvPr>
            <p:cNvSpPr>
              <a:spLocks noChangeAspect="1"/>
            </p:cNvSpPr>
            <p:nvPr/>
          </p:nvSpPr>
          <p:spPr bwMode="auto">
            <a:xfrm>
              <a:off x="4620807" y="3520513"/>
              <a:ext cx="260576" cy="220664"/>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4" name="TextBox 63">
            <a:extLst>
              <a:ext uri="{FF2B5EF4-FFF2-40B4-BE49-F238E27FC236}">
                <a16:creationId xmlns:a16="http://schemas.microsoft.com/office/drawing/2014/main" id="{7250DF77-0671-47C7-93B9-F5983502251B}"/>
              </a:ext>
            </a:extLst>
          </p:cNvPr>
          <p:cNvSpPr txBox="1"/>
          <p:nvPr/>
        </p:nvSpPr>
        <p:spPr>
          <a:xfrm>
            <a:off x="5114097"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Healthcare</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Patient care coordination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Telemedicine</a:t>
            </a:r>
          </a:p>
        </p:txBody>
      </p:sp>
      <p:grpSp>
        <p:nvGrpSpPr>
          <p:cNvPr id="97" name="Group 96" descr="Icon of a box">
            <a:extLst>
              <a:ext uri="{FF2B5EF4-FFF2-40B4-BE49-F238E27FC236}">
                <a16:creationId xmlns:a16="http://schemas.microsoft.com/office/drawing/2014/main" id="{4ED1079F-212E-4DDB-83D8-108F8D75873D}"/>
              </a:ext>
            </a:extLst>
          </p:cNvPr>
          <p:cNvGrpSpPr/>
          <p:nvPr/>
        </p:nvGrpSpPr>
        <p:grpSpPr>
          <a:xfrm>
            <a:off x="8418126" y="1910238"/>
            <a:ext cx="365760" cy="365760"/>
            <a:chOff x="8418126" y="1817158"/>
            <a:chExt cx="457200" cy="457200"/>
          </a:xfrm>
        </p:grpSpPr>
        <p:sp>
          <p:nvSpPr>
            <p:cNvPr id="42" name="Oval 41">
              <a:extLst>
                <a:ext uri="{FF2B5EF4-FFF2-40B4-BE49-F238E27FC236}">
                  <a16:creationId xmlns:a16="http://schemas.microsoft.com/office/drawing/2014/main" id="{021961B3-931E-40A8-9195-38630E56685C}"/>
                </a:ext>
              </a:extLst>
            </p:cNvPr>
            <p:cNvSpPr/>
            <p:nvPr/>
          </p:nvSpPr>
          <p:spPr bwMode="auto">
            <a:xfrm>
              <a:off x="8418126"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2" name="Product_ECDC" title="Icon of a box">
              <a:extLst>
                <a:ext uri="{FF2B5EF4-FFF2-40B4-BE49-F238E27FC236}">
                  <a16:creationId xmlns:a16="http://schemas.microsoft.com/office/drawing/2014/main" id="{418430DF-DAA2-4CA8-A885-3B8E8633D7A2}"/>
                </a:ext>
              </a:extLst>
            </p:cNvPr>
            <p:cNvSpPr>
              <a:spLocks noChangeAspect="1" noEditPoints="1"/>
            </p:cNvSpPr>
            <p:nvPr/>
          </p:nvSpPr>
          <p:spPr bwMode="auto">
            <a:xfrm>
              <a:off x="8546537" y="1933042"/>
              <a:ext cx="200378" cy="22543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5" name="TextBox 64">
            <a:extLst>
              <a:ext uri="{FF2B5EF4-FFF2-40B4-BE49-F238E27FC236}">
                <a16:creationId xmlns:a16="http://schemas.microsoft.com/office/drawing/2014/main" id="{901DF8D5-35DB-4E22-BE2D-14B4985FB463}"/>
              </a:ext>
            </a:extLst>
          </p:cNvPr>
          <p:cNvSpPr txBox="1"/>
          <p:nvPr/>
        </p:nvSpPr>
        <p:spPr>
          <a:xfrm>
            <a:off x="9024632"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Manufacturing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Key accounts inventory, logistics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Change order services</a:t>
            </a:r>
          </a:p>
        </p:txBody>
      </p:sp>
      <p:grpSp>
        <p:nvGrpSpPr>
          <p:cNvPr id="101" name="Group 100" descr="Icon of electrical plugs and cords">
            <a:extLst>
              <a:ext uri="{FF2B5EF4-FFF2-40B4-BE49-F238E27FC236}">
                <a16:creationId xmlns:a16="http://schemas.microsoft.com/office/drawing/2014/main" id="{C8193294-EBAF-4F9A-BEFF-8FBB2ABC5573}"/>
              </a:ext>
            </a:extLst>
          </p:cNvPr>
          <p:cNvGrpSpPr/>
          <p:nvPr/>
        </p:nvGrpSpPr>
        <p:grpSpPr>
          <a:xfrm>
            <a:off x="8418126" y="2690825"/>
            <a:ext cx="365760" cy="365760"/>
            <a:chOff x="8418126" y="2613570"/>
            <a:chExt cx="457200" cy="457200"/>
          </a:xfrm>
        </p:grpSpPr>
        <p:sp>
          <p:nvSpPr>
            <p:cNvPr id="43" name="Oval 42">
              <a:extLst>
                <a:ext uri="{FF2B5EF4-FFF2-40B4-BE49-F238E27FC236}">
                  <a16:creationId xmlns:a16="http://schemas.microsoft.com/office/drawing/2014/main" id="{D12742BC-DB02-436E-A1D5-BBFA0939FC69}"/>
                </a:ext>
              </a:extLst>
            </p:cNvPr>
            <p:cNvSpPr/>
            <p:nvPr/>
          </p:nvSpPr>
          <p:spPr bwMode="auto">
            <a:xfrm>
              <a:off x="8418126"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1" name="plug" title="Icon of a power plug showing an A to B connection">
              <a:extLst>
                <a:ext uri="{FF2B5EF4-FFF2-40B4-BE49-F238E27FC236}">
                  <a16:creationId xmlns:a16="http://schemas.microsoft.com/office/drawing/2014/main" id="{186538BC-3151-4E87-90BD-6EDAED25211F}"/>
                </a:ext>
              </a:extLst>
            </p:cNvPr>
            <p:cNvSpPr>
              <a:spLocks noChangeAspect="1" noEditPoints="1"/>
            </p:cNvSpPr>
            <p:nvPr/>
          </p:nvSpPr>
          <p:spPr bwMode="auto">
            <a:xfrm>
              <a:off x="8523998" y="2725838"/>
              <a:ext cx="245456" cy="232664"/>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6" name="TextBox 65">
            <a:extLst>
              <a:ext uri="{FF2B5EF4-FFF2-40B4-BE49-F238E27FC236}">
                <a16:creationId xmlns:a16="http://schemas.microsoft.com/office/drawing/2014/main" id="{F6C0649C-2CB7-4487-9B62-31F535E26CAC}"/>
              </a:ext>
            </a:extLst>
          </p:cNvPr>
          <p:cNvSpPr txBox="1"/>
          <p:nvPr/>
        </p:nvSpPr>
        <p:spPr>
          <a:xfrm>
            <a:off x="9024632"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Power and utilities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Field service real-time remote assist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Billing and customer management</a:t>
            </a:r>
          </a:p>
        </p:txBody>
      </p:sp>
      <p:grpSp>
        <p:nvGrpSpPr>
          <p:cNvPr id="100" name="Group 99" descr="Icon of robotic arm">
            <a:extLst>
              <a:ext uri="{FF2B5EF4-FFF2-40B4-BE49-F238E27FC236}">
                <a16:creationId xmlns:a16="http://schemas.microsoft.com/office/drawing/2014/main" id="{E3A81F97-F3F0-4B82-A3A1-CB5C7254E215}"/>
              </a:ext>
            </a:extLst>
          </p:cNvPr>
          <p:cNvGrpSpPr/>
          <p:nvPr/>
        </p:nvGrpSpPr>
        <p:grpSpPr>
          <a:xfrm>
            <a:off x="8418126" y="3471411"/>
            <a:ext cx="365760" cy="365760"/>
            <a:chOff x="8418126" y="3385055"/>
            <a:chExt cx="457200" cy="457200"/>
          </a:xfrm>
        </p:grpSpPr>
        <p:sp>
          <p:nvSpPr>
            <p:cNvPr id="44" name="Oval 43">
              <a:extLst>
                <a:ext uri="{FF2B5EF4-FFF2-40B4-BE49-F238E27FC236}">
                  <a16:creationId xmlns:a16="http://schemas.microsoft.com/office/drawing/2014/main" id="{50B1B8A8-B353-4EB7-9446-E42F10F8F6B9}"/>
                </a:ext>
              </a:extLst>
            </p:cNvPr>
            <p:cNvSpPr/>
            <p:nvPr/>
          </p:nvSpPr>
          <p:spPr bwMode="auto">
            <a:xfrm>
              <a:off x="8418126"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0" name="Manufacturing_E99C" title="Icon of a robotic arm">
              <a:extLst>
                <a:ext uri="{FF2B5EF4-FFF2-40B4-BE49-F238E27FC236}">
                  <a16:creationId xmlns:a16="http://schemas.microsoft.com/office/drawing/2014/main" id="{551FC4D9-8C80-4F71-9D66-09E2B8933391}"/>
                </a:ext>
              </a:extLst>
            </p:cNvPr>
            <p:cNvSpPr>
              <a:spLocks noChangeAspect="1" noEditPoints="1"/>
            </p:cNvSpPr>
            <p:nvPr/>
          </p:nvSpPr>
          <p:spPr bwMode="auto">
            <a:xfrm>
              <a:off x="8527722" y="3497323"/>
              <a:ext cx="238008" cy="23266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7" name="TextBox 66">
            <a:extLst>
              <a:ext uri="{FF2B5EF4-FFF2-40B4-BE49-F238E27FC236}">
                <a16:creationId xmlns:a16="http://schemas.microsoft.com/office/drawing/2014/main" id="{CDE6509F-487E-4E1E-A8B8-D7A1636FEBA9}"/>
              </a:ext>
            </a:extLst>
          </p:cNvPr>
          <p:cNvSpPr txBox="1"/>
          <p:nvPr/>
        </p:nvSpPr>
        <p:spPr>
          <a:xfrm>
            <a:off x="9024632"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Real estate and construction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Leasing office tenant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Real estate customer engagement</a:t>
            </a:r>
            <a:endParaRPr kumimoji="0" lang="en-US" sz="11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 name="Rectangle 2">
            <a:extLst>
              <a:ext uri="{FF2B5EF4-FFF2-40B4-BE49-F238E27FC236}">
                <a16:creationId xmlns:a16="http://schemas.microsoft.com/office/drawing/2014/main" id="{45C87548-558B-4177-939E-6C3D409842FE}"/>
              </a:ext>
              <a:ext uri="{C183D7F6-B498-43B3-948B-1728B52AA6E4}">
                <adec:decorative xmlns:adec="http://schemas.microsoft.com/office/drawing/2017/decorative" val="1"/>
              </a:ext>
            </a:extLst>
          </p:cNvPr>
          <p:cNvSpPr/>
          <p:nvPr/>
        </p:nvSpPr>
        <p:spPr bwMode="auto">
          <a:xfrm>
            <a:off x="0" y="4660489"/>
            <a:ext cx="12192000" cy="2197509"/>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2" name="Rectangle: Rounded Corners 51">
            <a:extLst>
              <a:ext uri="{FF2B5EF4-FFF2-40B4-BE49-F238E27FC236}">
                <a16:creationId xmlns:a16="http://schemas.microsoft.com/office/drawing/2014/main" id="{67ACD008-7348-48DB-8290-696A31A8587B}"/>
              </a:ext>
            </a:extLst>
          </p:cNvPr>
          <p:cNvSpPr/>
          <p:nvPr/>
        </p:nvSpPr>
        <p:spPr bwMode="auto">
          <a:xfrm>
            <a:off x="626864" y="4474972"/>
            <a:ext cx="1645920" cy="338328"/>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4B53BC"/>
                </a:solidFill>
                <a:effectLst/>
                <a:uLnTx/>
                <a:uFillTx/>
                <a:latin typeface="Segoe UI Light" panose="020B0502040204020203" pitchFamily="34" charset="0"/>
                <a:ea typeface="+mn-ea"/>
                <a:cs typeface="Segoe UI Light" panose="020B0502040204020203" pitchFamily="34" charset="0"/>
              </a:rPr>
              <a:t>Horizontal</a:t>
            </a:r>
          </a:p>
        </p:txBody>
      </p:sp>
      <p:grpSp>
        <p:nvGrpSpPr>
          <p:cNvPr id="106" name="Group 105" descr="Icon of person in front of presentation board">
            <a:extLst>
              <a:ext uri="{FF2B5EF4-FFF2-40B4-BE49-F238E27FC236}">
                <a16:creationId xmlns:a16="http://schemas.microsoft.com/office/drawing/2014/main" id="{BD038FAD-C27E-4611-A4B4-0CB1A81FB2DC}"/>
              </a:ext>
            </a:extLst>
          </p:cNvPr>
          <p:cNvGrpSpPr/>
          <p:nvPr/>
        </p:nvGrpSpPr>
        <p:grpSpPr>
          <a:xfrm>
            <a:off x="626865" y="5081747"/>
            <a:ext cx="365760" cy="365760"/>
            <a:chOff x="626865" y="5024472"/>
            <a:chExt cx="457200" cy="457200"/>
          </a:xfrm>
        </p:grpSpPr>
        <p:sp>
          <p:nvSpPr>
            <p:cNvPr id="48" name="Oval 47">
              <a:extLst>
                <a:ext uri="{FF2B5EF4-FFF2-40B4-BE49-F238E27FC236}">
                  <a16:creationId xmlns:a16="http://schemas.microsoft.com/office/drawing/2014/main" id="{8945D0A9-AA50-4835-9E9A-9F87785A961C}"/>
                </a:ext>
              </a:extLst>
            </p:cNvPr>
            <p:cNvSpPr/>
            <p:nvPr/>
          </p:nvSpPr>
          <p:spPr bwMode="auto">
            <a:xfrm>
              <a:off x="626865"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0" name="people_6" title="Icon of a person with a screen behind them">
              <a:extLst>
                <a:ext uri="{FF2B5EF4-FFF2-40B4-BE49-F238E27FC236}">
                  <a16:creationId xmlns:a16="http://schemas.microsoft.com/office/drawing/2014/main" id="{BB359BEE-6250-484A-9DCB-1162E3E5B27C}"/>
                </a:ext>
              </a:extLst>
            </p:cNvPr>
            <p:cNvSpPr>
              <a:spLocks noChangeAspect="1" noEditPoints="1"/>
            </p:cNvSpPr>
            <p:nvPr/>
          </p:nvSpPr>
          <p:spPr bwMode="auto">
            <a:xfrm>
              <a:off x="740451" y="5138517"/>
              <a:ext cx="230024" cy="22911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5" name="Rectangle 24">
            <a:extLst>
              <a:ext uri="{FF2B5EF4-FFF2-40B4-BE49-F238E27FC236}">
                <a16:creationId xmlns:a16="http://schemas.microsoft.com/office/drawing/2014/main" id="{41F9D7D7-ADE7-47F9-A208-F7EF591056C6}"/>
              </a:ext>
            </a:extLst>
          </p:cNvPr>
          <p:cNvSpPr/>
          <p:nvPr/>
        </p:nvSpPr>
        <p:spPr>
          <a:xfrm>
            <a:off x="626864" y="5678065"/>
            <a:ext cx="1914540" cy="785023"/>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Marketing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Brand partnership hub</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Industry event planning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Marketing hub</a:t>
            </a:r>
          </a:p>
        </p:txBody>
      </p:sp>
      <p:grpSp>
        <p:nvGrpSpPr>
          <p:cNvPr id="105" name="Group 104" descr="Icon of person speaking">
            <a:extLst>
              <a:ext uri="{FF2B5EF4-FFF2-40B4-BE49-F238E27FC236}">
                <a16:creationId xmlns:a16="http://schemas.microsoft.com/office/drawing/2014/main" id="{3DB6F2FE-D1CB-46BC-8701-118D78F863BC}"/>
              </a:ext>
            </a:extLst>
          </p:cNvPr>
          <p:cNvGrpSpPr/>
          <p:nvPr/>
        </p:nvGrpSpPr>
        <p:grpSpPr>
          <a:xfrm>
            <a:off x="3020452" y="5081747"/>
            <a:ext cx="365760" cy="365760"/>
            <a:chOff x="3020452" y="5024472"/>
            <a:chExt cx="457200" cy="457200"/>
          </a:xfrm>
        </p:grpSpPr>
        <p:sp>
          <p:nvSpPr>
            <p:cNvPr id="46" name="Oval 45">
              <a:extLst>
                <a:ext uri="{FF2B5EF4-FFF2-40B4-BE49-F238E27FC236}">
                  <a16:creationId xmlns:a16="http://schemas.microsoft.com/office/drawing/2014/main" id="{936C40A6-C4BE-48DD-966A-EA41426B48F4}"/>
                </a:ext>
              </a:extLst>
            </p:cNvPr>
            <p:cNvSpPr/>
            <p:nvPr/>
          </p:nvSpPr>
          <p:spPr bwMode="auto">
            <a:xfrm>
              <a:off x="3020452"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5" name="people_23" title="Icon of a person with a chat bubble above them">
              <a:extLst>
                <a:ext uri="{FF2B5EF4-FFF2-40B4-BE49-F238E27FC236}">
                  <a16:creationId xmlns:a16="http://schemas.microsoft.com/office/drawing/2014/main" id="{C1F5A955-E0D1-428B-891A-06C6A5DCBF35}"/>
                </a:ext>
              </a:extLst>
            </p:cNvPr>
            <p:cNvSpPr>
              <a:spLocks noChangeAspect="1" noEditPoints="1"/>
            </p:cNvSpPr>
            <p:nvPr/>
          </p:nvSpPr>
          <p:spPr bwMode="auto">
            <a:xfrm>
              <a:off x="3133272" y="5138517"/>
              <a:ext cx="231560" cy="22911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6" name="Rectangle 25">
            <a:extLst>
              <a:ext uri="{FF2B5EF4-FFF2-40B4-BE49-F238E27FC236}">
                <a16:creationId xmlns:a16="http://schemas.microsoft.com/office/drawing/2014/main" id="{47727FAD-0261-42E3-B45E-363F107EB70D}"/>
              </a:ext>
            </a:extLst>
          </p:cNvPr>
          <p:cNvSpPr/>
          <p:nvPr/>
        </p:nvSpPr>
        <p:spPr>
          <a:xfrm>
            <a:off x="3020452" y="5678065"/>
            <a:ext cx="1914540" cy="741742"/>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HR</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Recruiting tool</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New hire onboarding and support tools</a:t>
            </a:r>
          </a:p>
        </p:txBody>
      </p:sp>
      <p:grpSp>
        <p:nvGrpSpPr>
          <p:cNvPr id="104" name="Group 103" descr="Calendar icon">
            <a:extLst>
              <a:ext uri="{FF2B5EF4-FFF2-40B4-BE49-F238E27FC236}">
                <a16:creationId xmlns:a16="http://schemas.microsoft.com/office/drawing/2014/main" id="{0DA2E4A6-07C8-4629-9256-80401200EB02}"/>
              </a:ext>
            </a:extLst>
          </p:cNvPr>
          <p:cNvGrpSpPr/>
          <p:nvPr/>
        </p:nvGrpSpPr>
        <p:grpSpPr>
          <a:xfrm>
            <a:off x="5414044" y="5081750"/>
            <a:ext cx="365760" cy="365760"/>
            <a:chOff x="5414033" y="5024465"/>
            <a:chExt cx="457199" cy="457199"/>
          </a:xfrm>
        </p:grpSpPr>
        <p:sp>
          <p:nvSpPr>
            <p:cNvPr id="47" name="Oval 46">
              <a:extLst>
                <a:ext uri="{FF2B5EF4-FFF2-40B4-BE49-F238E27FC236}">
                  <a16:creationId xmlns:a16="http://schemas.microsoft.com/office/drawing/2014/main" id="{A15656F6-2E74-4F8E-9FE2-0408C1E5678A}"/>
                </a:ext>
              </a:extLst>
            </p:cNvPr>
            <p:cNvSpPr/>
            <p:nvPr/>
          </p:nvSpPr>
          <p:spPr bwMode="auto">
            <a:xfrm>
              <a:off x="5414033" y="5024465"/>
              <a:ext cx="457199" cy="457199"/>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7" name="Calendar" title="Icon of a calendar">
              <a:extLst>
                <a:ext uri="{FF2B5EF4-FFF2-40B4-BE49-F238E27FC236}">
                  <a16:creationId xmlns:a16="http://schemas.microsoft.com/office/drawing/2014/main" id="{37980F9F-C9C3-49E6-B7B5-80B97DCAEE7A}"/>
                </a:ext>
              </a:extLst>
            </p:cNvPr>
            <p:cNvSpPr>
              <a:spLocks noChangeAspect="1" noEditPoints="1"/>
            </p:cNvSpPr>
            <p:nvPr/>
          </p:nvSpPr>
          <p:spPr bwMode="auto">
            <a:xfrm>
              <a:off x="5537402" y="5152234"/>
              <a:ext cx="210476" cy="201676"/>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8" name="Rectangle 27">
            <a:extLst>
              <a:ext uri="{FF2B5EF4-FFF2-40B4-BE49-F238E27FC236}">
                <a16:creationId xmlns:a16="http://schemas.microsoft.com/office/drawing/2014/main" id="{4BD2319A-81AE-4E14-8D84-593D40031AED}"/>
              </a:ext>
            </a:extLst>
          </p:cNvPr>
          <p:cNvSpPr/>
          <p:nvPr/>
        </p:nvSpPr>
        <p:spPr>
          <a:xfrm>
            <a:off x="5414040" y="5678065"/>
            <a:ext cx="1914540" cy="575542"/>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Project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Billable hours management </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Client engagement hub</a:t>
            </a:r>
          </a:p>
        </p:txBody>
      </p:sp>
      <p:grpSp>
        <p:nvGrpSpPr>
          <p:cNvPr id="103" name="Group 102" descr="Icon of person wearing headset">
            <a:extLst>
              <a:ext uri="{FF2B5EF4-FFF2-40B4-BE49-F238E27FC236}">
                <a16:creationId xmlns:a16="http://schemas.microsoft.com/office/drawing/2014/main" id="{5073AE2A-5E4E-4A74-89D9-AEF27C1044E0}"/>
              </a:ext>
            </a:extLst>
          </p:cNvPr>
          <p:cNvGrpSpPr/>
          <p:nvPr/>
        </p:nvGrpSpPr>
        <p:grpSpPr>
          <a:xfrm>
            <a:off x="7807634" y="5081747"/>
            <a:ext cx="365760" cy="365760"/>
            <a:chOff x="7807618" y="5024472"/>
            <a:chExt cx="457199" cy="457200"/>
          </a:xfrm>
        </p:grpSpPr>
        <p:sp>
          <p:nvSpPr>
            <p:cNvPr id="49" name="Oval 48">
              <a:extLst>
                <a:ext uri="{FF2B5EF4-FFF2-40B4-BE49-F238E27FC236}">
                  <a16:creationId xmlns:a16="http://schemas.microsoft.com/office/drawing/2014/main" id="{894A5F7E-E9A2-4F3F-9E85-D3E1E04F8FBF}"/>
                </a:ext>
              </a:extLst>
            </p:cNvPr>
            <p:cNvSpPr/>
            <p:nvPr/>
          </p:nvSpPr>
          <p:spPr bwMode="auto">
            <a:xfrm>
              <a:off x="7807618" y="5024472"/>
              <a:ext cx="457199"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6" name="Telemarketer_E7B9" title="Icon of a person wearing a headset">
              <a:extLst>
                <a:ext uri="{FF2B5EF4-FFF2-40B4-BE49-F238E27FC236}">
                  <a16:creationId xmlns:a16="http://schemas.microsoft.com/office/drawing/2014/main" id="{D7608123-4E4F-4C37-B835-D59ABBDB1900}"/>
                </a:ext>
              </a:extLst>
            </p:cNvPr>
            <p:cNvSpPr>
              <a:spLocks noChangeAspect="1" noEditPoints="1"/>
            </p:cNvSpPr>
            <p:nvPr/>
          </p:nvSpPr>
          <p:spPr bwMode="auto">
            <a:xfrm>
              <a:off x="7940175" y="5138517"/>
              <a:ext cx="192106" cy="22911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9" name="Rectangle 28">
            <a:extLst>
              <a:ext uri="{FF2B5EF4-FFF2-40B4-BE49-F238E27FC236}">
                <a16:creationId xmlns:a16="http://schemas.microsoft.com/office/drawing/2014/main" id="{FA52BF7B-809F-4FB5-9CB0-F2F3360602CF}"/>
              </a:ext>
            </a:extLst>
          </p:cNvPr>
          <p:cNvSpPr/>
          <p:nvPr/>
        </p:nvSpPr>
        <p:spPr>
          <a:xfrm>
            <a:off x="7807628" y="5678065"/>
            <a:ext cx="1914540" cy="785023"/>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Service desks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Self-service knowledge base</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Customer s</a:t>
            </a:r>
            <a:r>
              <a:rPr kumimoji="0" lang="en-US" sz="1200" b="0" i="0" u="none" strike="noStrike" kern="1200" cap="none" spc="0" normalizeH="0" baseline="0" noProof="0" err="1">
                <a:ln>
                  <a:noFill/>
                </a:ln>
                <a:solidFill>
                  <a:srgbClr val="000000"/>
                </a:solidFill>
                <a:effectLst/>
                <a:uLnTx/>
                <a:uFillTx/>
                <a:latin typeface="Segoe UI Light" panose="020B0502040204020203" pitchFamily="34" charset="0"/>
                <a:ea typeface="+mn-ea"/>
                <a:cs typeface="Segoe UI Light" panose="020B0502040204020203" pitchFamily="34" charset="0"/>
              </a:rPr>
              <a:t>ervice</a:t>
            </a: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desk</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Procurement center service</a:t>
            </a:r>
          </a:p>
        </p:txBody>
      </p:sp>
      <p:grpSp>
        <p:nvGrpSpPr>
          <p:cNvPr id="102" name="Group 101" descr="Icon of person">
            <a:extLst>
              <a:ext uri="{FF2B5EF4-FFF2-40B4-BE49-F238E27FC236}">
                <a16:creationId xmlns:a16="http://schemas.microsoft.com/office/drawing/2014/main" id="{900E74B1-289A-41D0-ACF0-F6A68F4FAA85}"/>
              </a:ext>
            </a:extLst>
          </p:cNvPr>
          <p:cNvGrpSpPr/>
          <p:nvPr/>
        </p:nvGrpSpPr>
        <p:grpSpPr>
          <a:xfrm>
            <a:off x="10201211" y="5081747"/>
            <a:ext cx="365760" cy="365760"/>
            <a:chOff x="10201231" y="5024472"/>
            <a:chExt cx="457201" cy="457200"/>
          </a:xfrm>
        </p:grpSpPr>
        <p:sp>
          <p:nvSpPr>
            <p:cNvPr id="50" name="Oval 49">
              <a:extLst>
                <a:ext uri="{FF2B5EF4-FFF2-40B4-BE49-F238E27FC236}">
                  <a16:creationId xmlns:a16="http://schemas.microsoft.com/office/drawing/2014/main" id="{B9C2055E-E804-47EF-981C-7789DA4C4DC1}"/>
                </a:ext>
              </a:extLst>
            </p:cNvPr>
            <p:cNvSpPr/>
            <p:nvPr/>
          </p:nvSpPr>
          <p:spPr bwMode="auto">
            <a:xfrm>
              <a:off x="10201231" y="5024472"/>
              <a:ext cx="457201"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9" name="boy" title="Icon of a man">
              <a:extLst>
                <a:ext uri="{FF2B5EF4-FFF2-40B4-BE49-F238E27FC236}">
                  <a16:creationId xmlns:a16="http://schemas.microsoft.com/office/drawing/2014/main" id="{6EC256E8-5A11-4380-A4EA-87586E353C59}"/>
                </a:ext>
              </a:extLst>
            </p:cNvPr>
            <p:cNvSpPr>
              <a:spLocks noChangeAspect="1" noEditPoints="1"/>
            </p:cNvSpPr>
            <p:nvPr/>
          </p:nvSpPr>
          <p:spPr bwMode="auto">
            <a:xfrm>
              <a:off x="10341805" y="5138517"/>
              <a:ext cx="176024" cy="22911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 name="TextBox 5">
            <a:extLst>
              <a:ext uri="{FF2B5EF4-FFF2-40B4-BE49-F238E27FC236}">
                <a16:creationId xmlns:a16="http://schemas.microsoft.com/office/drawing/2014/main" id="{45BAEDF3-83FB-45B5-B877-0A8E75DAE8E6}"/>
              </a:ext>
            </a:extLst>
          </p:cNvPr>
          <p:cNvSpPr txBox="1"/>
          <p:nvPr/>
        </p:nvSpPr>
        <p:spPr>
          <a:xfrm>
            <a:off x="10201217" y="5678065"/>
            <a:ext cx="1404103" cy="7417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Firstline workers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Shift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Remote worker task management</a:t>
            </a:r>
          </a:p>
        </p:txBody>
      </p:sp>
      <p:sp>
        <p:nvSpPr>
          <p:cNvPr id="68" name="Rectangle 67">
            <a:extLst>
              <a:ext uri="{FF2B5EF4-FFF2-40B4-BE49-F238E27FC236}">
                <a16:creationId xmlns:a16="http://schemas.microsoft.com/office/drawing/2014/main" id="{FFA150F3-9CB5-4A8A-81E0-5BCDAF2D431A}"/>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9379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9EB787-5779-42DD-A944-514C34754881}"/>
              </a:ext>
            </a:extLst>
          </p:cNvPr>
          <p:cNvSpPr>
            <a:spLocks noGrp="1"/>
          </p:cNvSpPr>
          <p:nvPr>
            <p:ph type="title"/>
          </p:nvPr>
        </p:nvSpPr>
        <p:spPr>
          <a:xfrm>
            <a:off x="588263" y="457200"/>
            <a:ext cx="11018520" cy="553998"/>
          </a:xfrm>
        </p:spPr>
        <p:txBody>
          <a:bodyPr/>
          <a:lstStyle/>
          <a:p>
            <a:r>
              <a:rPr lang="en-US"/>
              <a:t>Easy to distribute to your customers</a:t>
            </a:r>
          </a:p>
        </p:txBody>
      </p:sp>
      <p:pic>
        <p:nvPicPr>
          <p:cNvPr id="10" name="Picture 9" descr="Graphic of shopping bag with Microsoft Office logo">
            <a:extLst>
              <a:ext uri="{FF2B5EF4-FFF2-40B4-BE49-F238E27FC236}">
                <a16:creationId xmlns:a16="http://schemas.microsoft.com/office/drawing/2014/main" id="{1860956C-E8E9-874D-91F8-296AB9EE1D33}"/>
              </a:ext>
            </a:extLst>
          </p:cNvPr>
          <p:cNvPicPr>
            <a:picLocks noChangeAspect="1"/>
          </p:cNvPicPr>
          <p:nvPr/>
        </p:nvPicPr>
        <p:blipFill rotWithShape="1">
          <a:blip r:embed="rId3"/>
          <a:srcRect l="28498" t="16547" r="29790" b="22430"/>
          <a:stretch/>
        </p:blipFill>
        <p:spPr>
          <a:xfrm>
            <a:off x="2202104" y="2411012"/>
            <a:ext cx="730293" cy="1017988"/>
          </a:xfrm>
          <a:prstGeom prst="rect">
            <a:avLst/>
          </a:prstGeom>
        </p:spPr>
      </p:pic>
      <p:sp>
        <p:nvSpPr>
          <p:cNvPr id="8" name="TextBox 7">
            <a:extLst>
              <a:ext uri="{FF2B5EF4-FFF2-40B4-BE49-F238E27FC236}">
                <a16:creationId xmlns:a16="http://schemas.microsoft.com/office/drawing/2014/main" id="{AFA5F25E-D512-4334-821A-950BFFC3D231}"/>
              </a:ext>
            </a:extLst>
          </p:cNvPr>
          <p:cNvSpPr txBox="1">
            <a:spLocks/>
          </p:cNvSpPr>
          <p:nvPr/>
        </p:nvSpPr>
        <p:spPr>
          <a:xfrm>
            <a:off x="877984" y="3429000"/>
            <a:ext cx="3388401" cy="11772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the store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Make your app available to the world. Let people know the category of your service, include screenshots and videos and easy to access app details that show off your app’s capabilities and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6E6E6">
                  <a:lumMod val="25000"/>
                </a:srgbClr>
              </a:solidFill>
              <a:effectLst/>
              <a:uLnTx/>
              <a:uFillTx/>
              <a:latin typeface="Segoe UI" panose="020B0502040204020203" pitchFamily="34" charset="0"/>
              <a:ea typeface="+mn-ea"/>
              <a:cs typeface="Segoe UI" panose="020B0502040204020203" pitchFamily="34" charset="0"/>
            </a:endParaRPr>
          </a:p>
        </p:txBody>
      </p:sp>
      <p:pic>
        <p:nvPicPr>
          <p:cNvPr id="13" name="Picture 12" descr="Icon graphic of stacked cubes">
            <a:extLst>
              <a:ext uri="{FF2B5EF4-FFF2-40B4-BE49-F238E27FC236}">
                <a16:creationId xmlns:a16="http://schemas.microsoft.com/office/drawing/2014/main" id="{7F7B98BB-BE3E-46E4-B987-10A937DC9789}"/>
              </a:ext>
            </a:extLst>
          </p:cNvPr>
          <p:cNvPicPr>
            <a:picLocks noChangeAspect="1"/>
          </p:cNvPicPr>
          <p:nvPr/>
        </p:nvPicPr>
        <p:blipFill rotWithShape="1">
          <a:blip r:embed="rId4"/>
          <a:srcRect l="26533" t="21836" r="25828" b="29883"/>
          <a:stretch/>
        </p:blipFill>
        <p:spPr>
          <a:xfrm>
            <a:off x="5900026" y="2591306"/>
            <a:ext cx="680068" cy="657399"/>
          </a:xfrm>
          <a:prstGeom prst="rect">
            <a:avLst/>
          </a:prstGeom>
        </p:spPr>
      </p:pic>
      <p:sp>
        <p:nvSpPr>
          <p:cNvPr id="2" name="Rectangle 1">
            <a:extLst>
              <a:ext uri="{FF2B5EF4-FFF2-40B4-BE49-F238E27FC236}">
                <a16:creationId xmlns:a16="http://schemas.microsoft.com/office/drawing/2014/main" id="{8F89ABDE-242E-724C-87B0-04C0587AC895}"/>
              </a:ext>
            </a:extLst>
          </p:cNvPr>
          <p:cNvSpPr/>
          <p:nvPr/>
        </p:nvSpPr>
        <p:spPr>
          <a:xfrm>
            <a:off x="4534935" y="3429000"/>
            <a:ext cx="3388401" cy="155427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your tenant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When your app is designed to support a specific function in your company you can make it easy to find for all your company’s users. We’ve got a great place for your admin to host all your internal apps and they can suggest publicly available apps here too.</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9" name="Picture 8" descr="Icon of code brackets">
            <a:extLst>
              <a:ext uri="{FF2B5EF4-FFF2-40B4-BE49-F238E27FC236}">
                <a16:creationId xmlns:a16="http://schemas.microsoft.com/office/drawing/2014/main" id="{7E653A00-4007-DD46-AFB5-17ED2CCA548B}"/>
              </a:ext>
            </a:extLst>
          </p:cNvPr>
          <p:cNvPicPr>
            <a:picLocks noChangeAspect="1"/>
          </p:cNvPicPr>
          <p:nvPr/>
        </p:nvPicPr>
        <p:blipFill rotWithShape="1">
          <a:blip r:embed="rId5"/>
          <a:srcRect l="31067" r="8930"/>
          <a:stretch/>
        </p:blipFill>
        <p:spPr>
          <a:xfrm>
            <a:off x="9094515" y="2381287"/>
            <a:ext cx="1251930" cy="1148725"/>
          </a:xfrm>
          <a:prstGeom prst="rect">
            <a:avLst/>
          </a:prstGeom>
        </p:spPr>
      </p:pic>
      <p:sp>
        <p:nvSpPr>
          <p:cNvPr id="7" name="Rectangle 6">
            <a:extLst>
              <a:ext uri="{FF2B5EF4-FFF2-40B4-BE49-F238E27FC236}">
                <a16:creationId xmlns:a16="http://schemas.microsoft.com/office/drawing/2014/main" id="{9BDF8A16-62E7-134C-8BF5-80A84A65B250}"/>
              </a:ext>
            </a:extLst>
          </p:cNvPr>
          <p:cNvSpPr/>
          <p:nvPr/>
        </p:nvSpPr>
        <p:spPr>
          <a:xfrm>
            <a:off x="8191886" y="3429000"/>
            <a:ext cx="3057189" cy="8540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a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When you want to test your app or if it was designed for a specific group of people you can sideload your app and use it right away.</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E1F795C-11D9-4BE4-87DF-FC9980F76DD1}"/>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7485515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_Office Theme">
  <a:themeElements>
    <a:clrScheme name="Custom 4">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BCBFC3"/>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4.xml><?xml version="1.0" encoding="utf-8"?>
<a:theme xmlns:a="http://schemas.openxmlformats.org/drawingml/2006/main" name="1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5.xml><?xml version="1.0" encoding="utf-8"?>
<a:theme xmlns:a="http://schemas.openxmlformats.org/drawingml/2006/main" name="9-51052_Microsoft_Ready_Template_Light">
  <a:themeElements>
    <a:clrScheme name="Custom 1">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FFFF00"/>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7.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1743</Words>
  <Application>Microsoft Office PowerPoint</Application>
  <PresentationFormat>Widescreen</PresentationFormat>
  <Paragraphs>326</Paragraphs>
  <Slides>19</Slides>
  <Notes>12</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19</vt:i4>
      </vt:variant>
    </vt:vector>
  </HeadingPairs>
  <TitlesOfParts>
    <vt:vector size="40" baseType="lpstr">
      <vt:lpstr>Arial</vt:lpstr>
      <vt:lpstr>Calibri</vt:lpstr>
      <vt:lpstr>Calibri Light</vt:lpstr>
      <vt:lpstr>Consolas</vt:lpstr>
      <vt:lpstr>Lato</vt:lpstr>
      <vt:lpstr>Nirmala UI Semilight</vt:lpstr>
      <vt:lpstr>Old English Text MT</vt:lpstr>
      <vt:lpstr>Quicksand</vt:lpstr>
      <vt:lpstr>Segoe UI</vt:lpstr>
      <vt:lpstr>Segoe UI Light</vt:lpstr>
      <vt:lpstr>Segoe UI Semibold</vt:lpstr>
      <vt:lpstr>Segoe UI Semilight</vt:lpstr>
      <vt:lpstr>Square721 BT</vt:lpstr>
      <vt:lpstr>Wingdings</vt:lpstr>
      <vt:lpstr>Office Theme</vt:lpstr>
      <vt:lpstr>16_Office Theme</vt:lpstr>
      <vt:lpstr>4_Microsoft 365 PPT Theme 2019</vt:lpstr>
      <vt:lpstr>1_Microsoft 365 PPT Theme 2019</vt:lpstr>
      <vt:lpstr>9-51052_Microsoft_Ready_Template_Light</vt:lpstr>
      <vt:lpstr>1_Light Gray Template</vt:lpstr>
      <vt:lpstr>1_Office 365 PPT Template - 2017</vt:lpstr>
      <vt:lpstr>PowerPoint Presentation</vt:lpstr>
      <vt:lpstr>PowerPoint Presentation</vt:lpstr>
      <vt:lpstr>PowerPoint Presentation</vt:lpstr>
      <vt:lpstr>Microsoft Teams</vt:lpstr>
      <vt:lpstr>PowerPoint Presentation</vt:lpstr>
      <vt:lpstr>PowerPoint Presentation</vt:lpstr>
      <vt:lpstr>Evolve how your people work, with the tools they need</vt:lpstr>
      <vt:lpstr>App scenarios across industries and horizontals…</vt:lpstr>
      <vt:lpstr>Easy to distribute to your customers</vt:lpstr>
      <vt:lpstr>Reference Architecture</vt:lpstr>
      <vt:lpstr>PowerPoint Presentation</vt:lpstr>
      <vt:lpstr>A Microsoft Teams app</vt:lpstr>
      <vt:lpstr>Share a sales report</vt:lpstr>
      <vt:lpstr>Share a sales report</vt:lpstr>
      <vt:lpstr>Share a sales report</vt:lpstr>
      <vt:lpstr>Demo  Message Extension</vt:lpstr>
      <vt:lpstr>PowerPoint Presentation</vt:lpstr>
      <vt:lpstr>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Anbu Mani</dc:creator>
  <cp:lastModifiedBy>Jenkins Nesamony Sundararaj</cp:lastModifiedBy>
  <cp:revision>31</cp:revision>
  <dcterms:created xsi:type="dcterms:W3CDTF">2020-01-31T02:56:04Z</dcterms:created>
  <dcterms:modified xsi:type="dcterms:W3CDTF">2020-02-08T09:08:33Z</dcterms:modified>
</cp:coreProperties>
</file>